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8" r:id="rId9"/>
    <p:sldId id="277" r:id="rId10"/>
    <p:sldId id="276" r:id="rId11"/>
    <p:sldId id="265" r:id="rId12"/>
    <p:sldId id="266" r:id="rId13"/>
    <p:sldId id="267" r:id="rId14"/>
    <p:sldId id="268" r:id="rId15"/>
    <p:sldId id="273" r:id="rId16"/>
    <p:sldId id="274" r:id="rId17"/>
    <p:sldId id="275" r:id="rId18"/>
    <p:sldId id="270" r:id="rId19"/>
    <p:sldId id="271" r:id="rId20"/>
    <p:sldId id="272" r:id="rId21"/>
  </p:sldIdLst>
  <p:sldSz cx="18288000" cy="10287000"/>
  <p:notesSz cx="6858000" cy="9144000"/>
  <p:embeddedFontLst>
    <p:embeddedFont>
      <p:font typeface="Open Sans" panose="020B0606030504020204" pitchFamily="34" charset="0"/>
      <p:regular r:id="rId22"/>
      <p:bold r:id="rId23"/>
      <p:italic r:id="rId24"/>
      <p:boldItalic r:id="rId25"/>
    </p:embeddedFont>
    <p:embeddedFont>
      <p:font typeface="Public Sans"/>
      <p:regular r:id="rId26"/>
    </p:embeddedFont>
    <p:embeddedFont>
      <p:font typeface="TT Commons Pro"/>
      <p:regular r:id="rId27"/>
    </p:embeddedFont>
    <p:embeddedFont>
      <p:font typeface="TT Commons Pro Bold"/>
      <p:regular r:id="rId28"/>
    </p:embeddedFont>
    <p:embeddedFont>
      <p:font typeface="TT Commons Pro Bold Italics"/>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sv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53.pn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2.sv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s>
</file>

<file path=ppt/slides/_rels/slide1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5.svg"/><Relationship Id="rId7" Type="http://schemas.openxmlformats.org/officeDocument/2006/relationships/image" Target="../media/image6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12.svg"/><Relationship Id="rId7" Type="http://schemas.openxmlformats.org/officeDocument/2006/relationships/image" Target="../media/image7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7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grpSp>
        <p:nvGrpSpPr>
          <p:cNvPr id="2" name="Group 2"/>
          <p:cNvGrpSpPr/>
          <p:nvPr/>
        </p:nvGrpSpPr>
        <p:grpSpPr>
          <a:xfrm>
            <a:off x="16192080" y="550200"/>
            <a:ext cx="1426200" cy="1426200"/>
            <a:chOff x="0" y="0"/>
            <a:chExt cx="1901600" cy="1901600"/>
          </a:xfrm>
        </p:grpSpPr>
        <p:sp>
          <p:nvSpPr>
            <p:cNvPr id="3" name="Freeform 3"/>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r="-1" b="-1"/>
              </a:stretch>
            </a:blipFill>
          </p:spPr>
        </p:sp>
      </p:grpSp>
      <p:sp>
        <p:nvSpPr>
          <p:cNvPr id="4" name="TextBox 4"/>
          <p:cNvSpPr txBox="1"/>
          <p:nvPr/>
        </p:nvSpPr>
        <p:spPr>
          <a:xfrm>
            <a:off x="8820150" y="2511223"/>
            <a:ext cx="8612793" cy="1997100"/>
          </a:xfrm>
          <a:prstGeom prst="rect">
            <a:avLst/>
          </a:prstGeom>
        </p:spPr>
        <p:txBody>
          <a:bodyPr lIns="0" tIns="0" rIns="0" bIns="0" rtlCol="0" anchor="t">
            <a:spAutoFit/>
          </a:bodyPr>
          <a:lstStyle/>
          <a:p>
            <a:pPr algn="just">
              <a:lnSpc>
                <a:spcPts val="8048"/>
              </a:lnSpc>
            </a:pPr>
            <a:r>
              <a:rPr lang="en-US" sz="5749" b="1">
                <a:solidFill>
                  <a:srgbClr val="F6F6F6"/>
                </a:solidFill>
                <a:latin typeface="TT Commons Pro Bold"/>
                <a:ea typeface="TT Commons Pro Bold"/>
                <a:cs typeface="TT Commons Pro Bold"/>
                <a:sym typeface="TT Commons Pro Bold"/>
              </a:rPr>
              <a:t>Digital Image Processing Lab</a:t>
            </a:r>
          </a:p>
        </p:txBody>
      </p:sp>
      <p:sp>
        <p:nvSpPr>
          <p:cNvPr id="5" name="TextBox 5"/>
          <p:cNvSpPr txBox="1"/>
          <p:nvPr/>
        </p:nvSpPr>
        <p:spPr>
          <a:xfrm>
            <a:off x="13492647" y="8937075"/>
            <a:ext cx="3940296" cy="367793"/>
          </a:xfrm>
          <a:prstGeom prst="rect">
            <a:avLst/>
          </a:prstGeom>
        </p:spPr>
        <p:txBody>
          <a:bodyPr wrap="square" lIns="0" tIns="0" rIns="0" bIns="0" rtlCol="0" anchor="t">
            <a:spAutoFit/>
          </a:bodyPr>
          <a:lstStyle/>
          <a:p>
            <a:pPr algn="r">
              <a:lnSpc>
                <a:spcPts val="2800"/>
              </a:lnSpc>
            </a:pPr>
            <a:r>
              <a:rPr lang="en-US" sz="3200" spc="300" dirty="0">
                <a:solidFill>
                  <a:srgbClr val="F6F6F6"/>
                </a:solidFill>
                <a:latin typeface="TT Commons Pro"/>
                <a:ea typeface="TT Commons Pro"/>
                <a:cs typeface="TT Commons Pro"/>
                <a:sym typeface="TT Commons Pro"/>
              </a:rPr>
              <a:t>-by Team Pixel</a:t>
            </a:r>
          </a:p>
        </p:txBody>
      </p:sp>
      <p:sp>
        <p:nvSpPr>
          <p:cNvPr id="6" name="Freeform 6"/>
          <p:cNvSpPr/>
          <p:nvPr/>
        </p:nvSpPr>
        <p:spPr>
          <a:xfrm>
            <a:off x="8672184" y="4947743"/>
            <a:ext cx="5400269" cy="1019301"/>
          </a:xfrm>
          <a:custGeom>
            <a:avLst/>
            <a:gdLst/>
            <a:ahLst/>
            <a:cxnLst/>
            <a:rect l="l" t="t" r="r" b="b"/>
            <a:pathLst>
              <a:path w="5400269" h="1019301">
                <a:moveTo>
                  <a:pt x="0" y="0"/>
                </a:moveTo>
                <a:lnTo>
                  <a:pt x="5400269" y="0"/>
                </a:lnTo>
                <a:lnTo>
                  <a:pt x="5400269" y="1019301"/>
                </a:lnTo>
                <a:lnTo>
                  <a:pt x="0" y="1019301"/>
                </a:lnTo>
                <a:lnTo>
                  <a:pt x="0" y="0"/>
                </a:lnTo>
                <a:close/>
              </a:path>
            </a:pathLst>
          </a:custGeom>
          <a:blipFill>
            <a:blip r:embed="rId3">
              <a:extLst>
                <a:ext uri="{96DAC541-7B7A-43D3-8B79-37D633B846F1}">
                  <asvg:svgBlip xmlns:asvg="http://schemas.microsoft.com/office/drawing/2016/SVG/main" r:embed="rId4"/>
                </a:ext>
              </a:extLst>
            </a:blip>
            <a:stretch>
              <a:fillRect t="-457" b="-457"/>
            </a:stretch>
          </a:blipFill>
        </p:spPr>
      </p:sp>
      <p:sp>
        <p:nvSpPr>
          <p:cNvPr id="7" name="TextBox 7"/>
          <p:cNvSpPr txBox="1"/>
          <p:nvPr/>
        </p:nvSpPr>
        <p:spPr>
          <a:xfrm>
            <a:off x="8836225" y="5166852"/>
            <a:ext cx="4903511" cy="372025"/>
          </a:xfrm>
          <a:prstGeom prst="rect">
            <a:avLst/>
          </a:prstGeom>
        </p:spPr>
        <p:txBody>
          <a:bodyPr lIns="0" tIns="0" rIns="0" bIns="0" rtlCol="0" anchor="t">
            <a:spAutoFit/>
          </a:bodyPr>
          <a:lstStyle/>
          <a:p>
            <a:pPr algn="ctr">
              <a:lnSpc>
                <a:spcPts val="3087"/>
              </a:lnSpc>
            </a:pPr>
            <a:r>
              <a:rPr lang="en-US" sz="2400" spc="43" dirty="0">
                <a:solidFill>
                  <a:srgbClr val="556FC2"/>
                </a:solidFill>
                <a:latin typeface="TT Commons Pro Bold"/>
                <a:ea typeface="TT Commons Pro Bold"/>
                <a:cs typeface="TT Commons Pro Bold"/>
                <a:sym typeface="TT Commons Pro Bold"/>
              </a:rPr>
              <a:t>Presentation On</a:t>
            </a:r>
          </a:p>
        </p:txBody>
      </p:sp>
      <p:sp>
        <p:nvSpPr>
          <p:cNvPr id="8" name="TextBox 8"/>
          <p:cNvSpPr txBox="1"/>
          <p:nvPr/>
        </p:nvSpPr>
        <p:spPr>
          <a:xfrm>
            <a:off x="8820150" y="6197592"/>
            <a:ext cx="7912171" cy="2086424"/>
          </a:xfrm>
          <a:prstGeom prst="rect">
            <a:avLst/>
          </a:prstGeom>
        </p:spPr>
        <p:txBody>
          <a:bodyPr lIns="0" tIns="0" rIns="0" bIns="0" rtlCol="0" anchor="t">
            <a:spAutoFit/>
          </a:bodyPr>
          <a:lstStyle/>
          <a:p>
            <a:pPr algn="l">
              <a:lnSpc>
                <a:spcPts val="8367"/>
              </a:lnSpc>
            </a:pPr>
            <a:r>
              <a:rPr lang="en-US" sz="6063">
                <a:solidFill>
                  <a:srgbClr val="F6F6F6"/>
                </a:solidFill>
                <a:latin typeface="Open Sans"/>
                <a:ea typeface="Open Sans"/>
                <a:cs typeface="Open Sans"/>
                <a:sym typeface="Open Sans"/>
              </a:rPr>
              <a:t>Underwater Image Enhancement</a:t>
            </a:r>
          </a:p>
        </p:txBody>
      </p:sp>
      <p:sp>
        <p:nvSpPr>
          <p:cNvPr id="9" name="Freeform 9"/>
          <p:cNvSpPr/>
          <p:nvPr/>
        </p:nvSpPr>
        <p:spPr>
          <a:xfrm rot="-3450361" flipH="1">
            <a:off x="-4153347" y="6009170"/>
            <a:ext cx="8063679" cy="6934764"/>
          </a:xfrm>
          <a:custGeom>
            <a:avLst/>
            <a:gdLst/>
            <a:ahLst/>
            <a:cxnLst/>
            <a:rect l="l" t="t" r="r" b="b"/>
            <a:pathLst>
              <a:path w="8063679" h="6934764">
                <a:moveTo>
                  <a:pt x="8063678" y="0"/>
                </a:moveTo>
                <a:lnTo>
                  <a:pt x="0" y="0"/>
                </a:lnTo>
                <a:lnTo>
                  <a:pt x="0" y="6934764"/>
                </a:lnTo>
                <a:lnTo>
                  <a:pt x="8063678" y="6934764"/>
                </a:lnTo>
                <a:lnTo>
                  <a:pt x="806367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4214711">
            <a:off x="-791536" y="-2600627"/>
            <a:ext cx="8952001" cy="7698720"/>
          </a:xfrm>
          <a:custGeom>
            <a:avLst/>
            <a:gdLst/>
            <a:ahLst/>
            <a:cxnLst/>
            <a:rect l="l" t="t" r="r" b="b"/>
            <a:pathLst>
              <a:path w="8952001" h="7698720">
                <a:moveTo>
                  <a:pt x="0" y="0"/>
                </a:moveTo>
                <a:lnTo>
                  <a:pt x="8952001" y="0"/>
                </a:lnTo>
                <a:lnTo>
                  <a:pt x="8952001" y="7698721"/>
                </a:lnTo>
                <a:lnTo>
                  <a:pt x="0" y="7698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352628" y="2123040"/>
            <a:ext cx="6668708" cy="666870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96657" y="2367069"/>
            <a:ext cx="6180650" cy="6180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a:grpSpLocks noChangeAspect="1"/>
          </p:cNvGrpSpPr>
          <p:nvPr/>
        </p:nvGrpSpPr>
        <p:grpSpPr>
          <a:xfrm>
            <a:off x="2212115" y="2982527"/>
            <a:ext cx="4949734" cy="4949734"/>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56FC2"/>
            </a:solidFill>
          </p:spPr>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5E0E9"/>
            </a:solidFill>
          </p:spPr>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4642" r="-24642"/>
              </a:stretch>
            </a:blipFill>
          </p:spPr>
        </p:sp>
      </p:grpSp>
      <p:grpSp>
        <p:nvGrpSpPr>
          <p:cNvPr id="21" name="Group 21"/>
          <p:cNvGrpSpPr/>
          <p:nvPr/>
        </p:nvGrpSpPr>
        <p:grpSpPr>
          <a:xfrm>
            <a:off x="4441576" y="8960696"/>
            <a:ext cx="344172" cy="34417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4441576" y="1632228"/>
            <a:ext cx="344172" cy="34417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797995" y="-1532449"/>
            <a:ext cx="2414087" cy="241408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5100419" y="9715673"/>
            <a:ext cx="1637332" cy="163733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grpSp>
        <p:nvGrpSpPr>
          <p:cNvPr id="2" name="Group 2"/>
          <p:cNvGrpSpPr/>
          <p:nvPr/>
        </p:nvGrpSpPr>
        <p:grpSpPr>
          <a:xfrm>
            <a:off x="1508052" y="1457827"/>
            <a:ext cx="10835239" cy="7500578"/>
            <a:chOff x="0" y="0"/>
            <a:chExt cx="4060614" cy="2024284"/>
          </a:xfrm>
        </p:grpSpPr>
        <p:sp>
          <p:nvSpPr>
            <p:cNvPr id="3" name="Freeform 3"/>
            <p:cNvSpPr/>
            <p:nvPr/>
          </p:nvSpPr>
          <p:spPr>
            <a:xfrm>
              <a:off x="0" y="0"/>
              <a:ext cx="4060614" cy="2024284"/>
            </a:xfrm>
            <a:custGeom>
              <a:avLst/>
              <a:gdLst/>
              <a:ahLst/>
              <a:cxnLst/>
              <a:rect l="l" t="t" r="r" b="b"/>
              <a:pathLst>
                <a:path w="4060614" h="2024284">
                  <a:moveTo>
                    <a:pt x="12052" y="0"/>
                  </a:moveTo>
                  <a:lnTo>
                    <a:pt x="4048562" y="0"/>
                  </a:lnTo>
                  <a:cubicBezTo>
                    <a:pt x="4051758" y="0"/>
                    <a:pt x="4054824" y="1270"/>
                    <a:pt x="4057084" y="3530"/>
                  </a:cubicBezTo>
                  <a:cubicBezTo>
                    <a:pt x="4059344" y="5790"/>
                    <a:pt x="4060614" y="8855"/>
                    <a:pt x="4060614" y="12052"/>
                  </a:cubicBezTo>
                  <a:lnTo>
                    <a:pt x="4060614" y="2012233"/>
                  </a:lnTo>
                  <a:cubicBezTo>
                    <a:pt x="4060614" y="2018889"/>
                    <a:pt x="4055218" y="2024284"/>
                    <a:pt x="4048562" y="2024284"/>
                  </a:cubicBezTo>
                  <a:lnTo>
                    <a:pt x="12052" y="2024284"/>
                  </a:lnTo>
                  <a:cubicBezTo>
                    <a:pt x="8855" y="2024284"/>
                    <a:pt x="5790" y="2023015"/>
                    <a:pt x="3530" y="2020754"/>
                  </a:cubicBezTo>
                  <a:cubicBezTo>
                    <a:pt x="1270" y="2018494"/>
                    <a:pt x="0" y="2015429"/>
                    <a:pt x="0" y="2012233"/>
                  </a:cubicBezTo>
                  <a:lnTo>
                    <a:pt x="0" y="12052"/>
                  </a:lnTo>
                  <a:cubicBezTo>
                    <a:pt x="0" y="8855"/>
                    <a:pt x="1270" y="5790"/>
                    <a:pt x="3530" y="3530"/>
                  </a:cubicBezTo>
                  <a:cubicBezTo>
                    <a:pt x="5790" y="1270"/>
                    <a:pt x="8855" y="0"/>
                    <a:pt x="12052" y="0"/>
                  </a:cubicBezTo>
                  <a:close/>
                </a:path>
              </a:pathLst>
            </a:custGeom>
            <a:solidFill>
              <a:srgbClr val="FFFFFF"/>
            </a:solidFill>
          </p:spPr>
        </p:sp>
        <p:sp>
          <p:nvSpPr>
            <p:cNvPr id="4" name="TextBox 4"/>
            <p:cNvSpPr txBox="1"/>
            <p:nvPr/>
          </p:nvSpPr>
          <p:spPr>
            <a:xfrm>
              <a:off x="0" y="-9525"/>
              <a:ext cx="4060614" cy="2033809"/>
            </a:xfrm>
            <a:prstGeom prst="rect">
              <a:avLst/>
            </a:prstGeom>
          </p:spPr>
          <p:txBody>
            <a:bodyPr lIns="50800" tIns="50800" rIns="50800" bIns="50800" rtlCol="0" anchor="ctr"/>
            <a:lstStyle/>
            <a:p>
              <a:pPr marL="0" marR="0" lvl="0" indent="0" algn="ctr" defTabSz="914400" rtl="0" eaLnBrk="1" fontAlgn="auto" latinLnBrk="0" hangingPunct="1">
                <a:lnSpc>
                  <a:spcPts val="281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7"/>
          <p:cNvSpPr txBox="1"/>
          <p:nvPr/>
        </p:nvSpPr>
        <p:spPr>
          <a:xfrm>
            <a:off x="2209800" y="2476500"/>
            <a:ext cx="4966890" cy="780406"/>
          </a:xfrm>
          <a:prstGeom prst="rect">
            <a:avLst/>
          </a:prstGeom>
        </p:spPr>
        <p:txBody>
          <a:bodyPr wrap="square" lIns="0" tIns="0" rIns="0" bIns="0" rtlCol="0" anchor="t">
            <a:spAutoFit/>
          </a:bodyPr>
          <a:lstStyle/>
          <a:p>
            <a:pPr marL="0" marR="0" lvl="0" indent="0" algn="l" defTabSz="914400" rtl="0" eaLnBrk="1" fontAlgn="auto" latinLnBrk="0" hangingPunct="1">
              <a:lnSpc>
                <a:spcPts val="6624"/>
              </a:lnSpc>
              <a:spcBef>
                <a:spcPts val="0"/>
              </a:spcBef>
              <a:spcAft>
                <a:spcPts val="0"/>
              </a:spcAft>
              <a:buClrTx/>
              <a:buSzTx/>
              <a:buFontTx/>
              <a:buNone/>
              <a:tabLst/>
              <a:defRPr/>
            </a:pPr>
            <a:r>
              <a:rPr kumimoji="0" lang="en-US" sz="4731" b="1" i="0" u="none" strike="noStrike" kern="1200" cap="none" spc="94" normalizeH="0" baseline="0" noProof="0" dirty="0">
                <a:ln>
                  <a:noFill/>
                </a:ln>
                <a:solidFill>
                  <a:srgbClr val="556FC2"/>
                </a:solidFill>
                <a:effectLst/>
                <a:uLnTx/>
                <a:uFillTx/>
                <a:latin typeface="TT Commons Pro Bold"/>
                <a:ea typeface="TT Commons Pro Bold"/>
                <a:cs typeface="TT Commons Pro Bold"/>
                <a:sym typeface="TT Commons Pro Bold"/>
              </a:rPr>
              <a:t>  Evaluation</a:t>
            </a:r>
          </a:p>
        </p:txBody>
      </p:sp>
      <p:sp>
        <p:nvSpPr>
          <p:cNvPr id="9" name="TextBox 10"/>
          <p:cNvSpPr txBox="1"/>
          <p:nvPr/>
        </p:nvSpPr>
        <p:spPr>
          <a:xfrm>
            <a:off x="2553777" y="4088998"/>
            <a:ext cx="8743790" cy="2970557"/>
          </a:xfrm>
          <a:prstGeom prst="rect">
            <a:avLst/>
          </a:prstGeom>
        </p:spPr>
        <p:txBody>
          <a:bodyPr wrap="square" lIns="0" tIns="0" rIns="0" bIns="0" rtlCol="0" anchor="t">
            <a:spAutoFit/>
          </a:bodyPr>
          <a:lstStyle/>
          <a:p>
            <a:pPr marL="0" marR="0" lvl="0" indent="0" algn="l" defTabSz="914400" rtl="0" eaLnBrk="1" fontAlgn="auto" latinLnBrk="0" hangingPunct="1">
              <a:lnSpc>
                <a:spcPts val="3912"/>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Here, </a:t>
            </a:r>
            <a:r>
              <a:rPr kumimoji="0" lang="en-US" sz="2800" b="1" i="0" u="none" strike="noStrike" kern="1200" cap="none" spc="0" normalizeH="0" baseline="0" noProof="0" dirty="0">
                <a:ln>
                  <a:noFill/>
                </a:ln>
                <a:solidFill>
                  <a:prstClr val="black"/>
                </a:solidFill>
                <a:effectLst/>
                <a:uLnTx/>
                <a:uFillTx/>
                <a:latin typeface="Calibri"/>
                <a:ea typeface="+mn-ea"/>
                <a:cs typeface="+mn-cs"/>
              </a:rPr>
              <a:t>Mean Squared Error (MSE)</a:t>
            </a:r>
            <a:r>
              <a:rPr kumimoji="0" lang="en-US" sz="2800" b="0" i="0" u="none" strike="noStrike" kern="1200" cap="none" spc="0" normalizeH="0" baseline="0" noProof="0" dirty="0">
                <a:ln>
                  <a:noFill/>
                </a:ln>
                <a:solidFill>
                  <a:prstClr val="black"/>
                </a:solidFill>
                <a:effectLst/>
                <a:uLnTx/>
                <a:uFillTx/>
                <a:latin typeface="Calibri"/>
                <a:ea typeface="+mn-ea"/>
                <a:cs typeface="+mn-cs"/>
              </a:rPr>
              <a:t> and </a:t>
            </a:r>
            <a:r>
              <a:rPr kumimoji="0" lang="en-US" sz="2800" b="1" i="0" u="none" strike="noStrike" kern="1200" cap="none" spc="0" normalizeH="0" baseline="0" noProof="0" dirty="0">
                <a:ln>
                  <a:noFill/>
                </a:ln>
                <a:solidFill>
                  <a:prstClr val="black"/>
                </a:solidFill>
                <a:effectLst/>
                <a:uLnTx/>
                <a:uFillTx/>
                <a:latin typeface="Calibri"/>
                <a:ea typeface="+mn-ea"/>
                <a:cs typeface="+mn-cs"/>
              </a:rPr>
              <a:t>Peak Signal-to-Noise Ratio (PSNR)</a:t>
            </a:r>
            <a:r>
              <a:rPr kumimoji="0" lang="en-US" sz="2800" b="0" i="0" u="none" strike="noStrike" kern="1200" cap="none" spc="0" normalizeH="0" baseline="0" noProof="0" dirty="0">
                <a:ln>
                  <a:noFill/>
                </a:ln>
                <a:solidFill>
                  <a:prstClr val="black"/>
                </a:solidFill>
                <a:effectLst/>
                <a:uLnTx/>
                <a:uFillTx/>
                <a:latin typeface="Calibri"/>
                <a:ea typeface="+mn-ea"/>
                <a:cs typeface="+mn-cs"/>
              </a:rPr>
              <a:t> metrics are calculated  for the PCA fused and average fused images. This metrics quantify the quality of the enhancement by measuring how similar the fused images are to the reference image in terms of noise and signal strength.</a:t>
            </a:r>
          </a:p>
        </p:txBody>
      </p:sp>
      <p:grpSp>
        <p:nvGrpSpPr>
          <p:cNvPr id="10" name="Group 5"/>
          <p:cNvGrpSpPr/>
          <p:nvPr/>
        </p:nvGrpSpPr>
        <p:grpSpPr>
          <a:xfrm>
            <a:off x="12801600" y="1422534"/>
            <a:ext cx="4343399" cy="8064366"/>
            <a:chOff x="-7298" y="-118052"/>
            <a:chExt cx="1077363" cy="2034508"/>
          </a:xfrm>
        </p:grpSpPr>
        <p:sp>
          <p:nvSpPr>
            <p:cNvPr id="11" name="Freeform 6"/>
            <p:cNvSpPr/>
            <p:nvPr/>
          </p:nvSpPr>
          <p:spPr>
            <a:xfrm>
              <a:off x="-7298" y="-118052"/>
              <a:ext cx="1070065" cy="1916456"/>
            </a:xfrm>
            <a:custGeom>
              <a:avLst/>
              <a:gdLst/>
              <a:ahLst/>
              <a:cxnLst/>
              <a:rect l="l" t="t" r="r" b="b"/>
              <a:pathLst>
                <a:path w="1070065" h="1916456">
                  <a:moveTo>
                    <a:pt x="45732" y="0"/>
                  </a:moveTo>
                  <a:lnTo>
                    <a:pt x="1024333" y="0"/>
                  </a:lnTo>
                  <a:cubicBezTo>
                    <a:pt x="1049590" y="0"/>
                    <a:pt x="1070065" y="20475"/>
                    <a:pt x="1070065" y="45732"/>
                  </a:cubicBezTo>
                  <a:lnTo>
                    <a:pt x="1070065" y="1870723"/>
                  </a:lnTo>
                  <a:cubicBezTo>
                    <a:pt x="1070065" y="1895981"/>
                    <a:pt x="1049590" y="1916456"/>
                    <a:pt x="1024333" y="1916456"/>
                  </a:cubicBezTo>
                  <a:lnTo>
                    <a:pt x="45732" y="1916456"/>
                  </a:lnTo>
                  <a:cubicBezTo>
                    <a:pt x="20475" y="1916456"/>
                    <a:pt x="0" y="1895981"/>
                    <a:pt x="0" y="1870723"/>
                  </a:cubicBezTo>
                  <a:lnTo>
                    <a:pt x="0" y="45732"/>
                  </a:lnTo>
                  <a:cubicBezTo>
                    <a:pt x="0" y="20475"/>
                    <a:pt x="20475" y="0"/>
                    <a:pt x="45732" y="0"/>
                  </a:cubicBezTo>
                  <a:close/>
                </a:path>
              </a:pathLst>
            </a:custGeom>
            <a:solidFill>
              <a:srgbClr val="FFFFFF"/>
            </a:solidFill>
          </p:spPr>
        </p:sp>
        <p:sp>
          <p:nvSpPr>
            <p:cNvPr id="12" name="TextBox 7"/>
            <p:cNvSpPr txBox="1"/>
            <p:nvPr/>
          </p:nvSpPr>
          <p:spPr>
            <a:xfrm>
              <a:off x="0" y="-9525"/>
              <a:ext cx="1070065" cy="1925981"/>
            </a:xfrm>
            <a:prstGeom prst="rect">
              <a:avLst/>
            </a:prstGeom>
          </p:spPr>
          <p:txBody>
            <a:bodyPr lIns="50800" tIns="50800" rIns="50800" bIns="50800" rtlCol="0" anchor="ctr"/>
            <a:lstStyle/>
            <a:p>
              <a:pPr marL="0" marR="0" lvl="0" indent="0" algn="ctr" defTabSz="914400" rtl="0" eaLnBrk="1" fontAlgn="auto" latinLnBrk="0" hangingPunct="1">
                <a:lnSpc>
                  <a:spcPts val="281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8"/>
          <p:cNvGrpSpPr/>
          <p:nvPr/>
        </p:nvGrpSpPr>
        <p:grpSpPr>
          <a:xfrm>
            <a:off x="13242116" y="1944173"/>
            <a:ext cx="3432944" cy="6527886"/>
            <a:chOff x="0" y="0"/>
            <a:chExt cx="544160" cy="1034742"/>
          </a:xfrm>
        </p:grpSpPr>
        <p:sp>
          <p:nvSpPr>
            <p:cNvPr id="14" name="Freeform 9"/>
            <p:cNvSpPr/>
            <p:nvPr/>
          </p:nvSpPr>
          <p:spPr>
            <a:xfrm>
              <a:off x="0" y="0"/>
              <a:ext cx="544160" cy="1034742"/>
            </a:xfrm>
            <a:custGeom>
              <a:avLst/>
              <a:gdLst/>
              <a:ahLst/>
              <a:cxnLst/>
              <a:rect l="l" t="t" r="r" b="b"/>
              <a:pathLst>
                <a:path w="544160" h="1034742">
                  <a:moveTo>
                    <a:pt x="47359" y="0"/>
                  </a:moveTo>
                  <a:lnTo>
                    <a:pt x="496801" y="0"/>
                  </a:lnTo>
                  <a:cubicBezTo>
                    <a:pt x="522956" y="0"/>
                    <a:pt x="544160" y="21203"/>
                    <a:pt x="544160" y="47359"/>
                  </a:cubicBezTo>
                  <a:lnTo>
                    <a:pt x="544160" y="987383"/>
                  </a:lnTo>
                  <a:cubicBezTo>
                    <a:pt x="544160" y="1013539"/>
                    <a:pt x="522956" y="1034742"/>
                    <a:pt x="496801" y="1034742"/>
                  </a:cubicBezTo>
                  <a:lnTo>
                    <a:pt x="47359" y="1034742"/>
                  </a:lnTo>
                  <a:cubicBezTo>
                    <a:pt x="21203" y="1034742"/>
                    <a:pt x="0" y="1013539"/>
                    <a:pt x="0" y="987383"/>
                  </a:cubicBezTo>
                  <a:lnTo>
                    <a:pt x="0" y="47359"/>
                  </a:lnTo>
                  <a:cubicBezTo>
                    <a:pt x="0" y="21203"/>
                    <a:pt x="21203" y="0"/>
                    <a:pt x="47359" y="0"/>
                  </a:cubicBezTo>
                  <a:close/>
                </a:path>
              </a:pathLst>
            </a:custGeom>
            <a:blipFill>
              <a:blip r:embed="rId2"/>
              <a:stretch>
                <a:fillRect l="-20371" r="-165379"/>
              </a:stretch>
            </a:blipFill>
          </p:spPr>
        </p:sp>
      </p:grpSp>
    </p:spTree>
    <p:extLst>
      <p:ext uri="{BB962C8B-B14F-4D97-AF65-F5344CB8AC3E}">
        <p14:creationId xmlns:p14="http://schemas.microsoft.com/office/powerpoint/2010/main" val="2646550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3"/>
            <a:chOff x="0" y="0"/>
            <a:chExt cx="12192000" cy="13716004"/>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556FC2"/>
            </a:solidFill>
          </p:spPr>
        </p:sp>
      </p:grpSp>
      <p:sp>
        <p:nvSpPr>
          <p:cNvPr id="4" name="Freeform 4"/>
          <p:cNvSpPr/>
          <p:nvPr/>
        </p:nvSpPr>
        <p:spPr>
          <a:xfrm>
            <a:off x="462235" y="1028700"/>
            <a:ext cx="566465" cy="566465"/>
          </a:xfrm>
          <a:custGeom>
            <a:avLst/>
            <a:gdLst/>
            <a:ahLst/>
            <a:cxnLst/>
            <a:rect l="l" t="t" r="r" b="b"/>
            <a:pathLst>
              <a:path w="566465" h="566465">
                <a:moveTo>
                  <a:pt x="0" y="0"/>
                </a:moveTo>
                <a:lnTo>
                  <a:pt x="566465" y="0"/>
                </a:lnTo>
                <a:lnTo>
                  <a:pt x="566465" y="566465"/>
                </a:lnTo>
                <a:lnTo>
                  <a:pt x="0" y="566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45467" y="590219"/>
            <a:ext cx="876963" cy="876963"/>
          </a:xfrm>
          <a:custGeom>
            <a:avLst/>
            <a:gdLst/>
            <a:ahLst/>
            <a:cxnLst/>
            <a:rect l="l" t="t" r="r" b="b"/>
            <a:pathLst>
              <a:path w="876963" h="876963">
                <a:moveTo>
                  <a:pt x="0" y="0"/>
                </a:moveTo>
                <a:lnTo>
                  <a:pt x="876963" y="0"/>
                </a:lnTo>
                <a:lnTo>
                  <a:pt x="876963" y="876963"/>
                </a:lnTo>
                <a:lnTo>
                  <a:pt x="0" y="8769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596708" y="2905012"/>
            <a:ext cx="5196175" cy="2826091"/>
          </a:xfrm>
          <a:prstGeom prst="rect">
            <a:avLst/>
          </a:prstGeom>
        </p:spPr>
        <p:txBody>
          <a:bodyPr lIns="0" tIns="0" rIns="0" bIns="0" rtlCol="0" anchor="t">
            <a:spAutoFit/>
          </a:bodyPr>
          <a:lstStyle/>
          <a:p>
            <a:pPr algn="ctr">
              <a:lnSpc>
                <a:spcPts val="7522"/>
              </a:lnSpc>
            </a:pPr>
            <a:r>
              <a:rPr lang="en-US" sz="5376" b="1" dirty="0">
                <a:solidFill>
                  <a:srgbClr val="556FC2"/>
                </a:solidFill>
                <a:latin typeface="TT Commons Pro Bold"/>
                <a:ea typeface="TT Commons Pro Bold"/>
                <a:cs typeface="TT Commons Pro Bold"/>
                <a:sym typeface="TT Commons Pro Bold"/>
              </a:rPr>
              <a:t>Used Tools</a:t>
            </a:r>
          </a:p>
          <a:p>
            <a:pPr algn="ctr">
              <a:lnSpc>
                <a:spcPts val="7522"/>
              </a:lnSpc>
            </a:pPr>
            <a:r>
              <a:rPr lang="en-US" sz="5376" b="1" dirty="0">
                <a:solidFill>
                  <a:srgbClr val="556FC2"/>
                </a:solidFill>
                <a:latin typeface="TT Commons Pro Bold"/>
                <a:ea typeface="TT Commons Pro Bold"/>
                <a:cs typeface="TT Commons Pro Bold"/>
                <a:sym typeface="TT Commons Pro Bold"/>
              </a:rPr>
              <a:t>&amp;</a:t>
            </a:r>
          </a:p>
          <a:p>
            <a:pPr algn="ctr">
              <a:lnSpc>
                <a:spcPts val="7527"/>
              </a:lnSpc>
            </a:pPr>
            <a:r>
              <a:rPr lang="en-US" sz="5377" b="1" dirty="0">
                <a:solidFill>
                  <a:srgbClr val="556FC2"/>
                </a:solidFill>
                <a:latin typeface="TT Commons Pro Bold"/>
                <a:ea typeface="TT Commons Pro Bold"/>
                <a:cs typeface="TT Commons Pro Bold"/>
                <a:sym typeface="TT Commons Pro Bold"/>
              </a:rPr>
              <a:t>Technologies</a:t>
            </a:r>
          </a:p>
        </p:txBody>
      </p:sp>
      <p:sp>
        <p:nvSpPr>
          <p:cNvPr id="9" name="TextBox 9"/>
          <p:cNvSpPr txBox="1"/>
          <p:nvPr/>
        </p:nvSpPr>
        <p:spPr>
          <a:xfrm>
            <a:off x="10828104" y="1964716"/>
            <a:ext cx="5775792" cy="4815870"/>
          </a:xfrm>
          <a:prstGeom prst="rect">
            <a:avLst/>
          </a:prstGeom>
        </p:spPr>
        <p:txBody>
          <a:bodyPr wrap="square" lIns="0" tIns="0" rIns="0" bIns="0" rtlCol="0" anchor="t">
            <a:spAutoFit/>
          </a:bodyPr>
          <a:lstStyle/>
          <a:p>
            <a:pPr marL="718650" lvl="2" indent="-239550" algn="l">
              <a:lnSpc>
                <a:spcPts val="6538"/>
              </a:lnSpc>
              <a:buFont typeface="Arial"/>
              <a:buChar char="⚬"/>
            </a:pPr>
            <a:r>
              <a:rPr lang="en-US" sz="3143" b="1" dirty="0">
                <a:solidFill>
                  <a:srgbClr val="FFFFFF"/>
                </a:solidFill>
                <a:latin typeface="TT Commons Pro Bold"/>
                <a:ea typeface="TT Commons Pro Bold"/>
                <a:cs typeface="TT Commons Pro Bold"/>
                <a:sym typeface="TT Commons Pro Bold"/>
              </a:rPr>
              <a:t>Editor:</a:t>
            </a:r>
            <a:r>
              <a:rPr lang="en-US" sz="3143" dirty="0">
                <a:solidFill>
                  <a:srgbClr val="FFFFFF"/>
                </a:solidFill>
                <a:latin typeface="TT Commons Pro"/>
                <a:ea typeface="TT Commons Pro"/>
                <a:cs typeface="TT Commons Pro"/>
                <a:sym typeface="TT Commons Pro"/>
              </a:rPr>
              <a:t> Jupyter Notebook , Pycharm</a:t>
            </a:r>
          </a:p>
          <a:p>
            <a:pPr marL="718650" lvl="2" indent="-239550" algn="l">
              <a:lnSpc>
                <a:spcPts val="2226"/>
              </a:lnSpc>
            </a:pPr>
            <a:endParaRPr lang="en-US" sz="3143" dirty="0">
              <a:solidFill>
                <a:srgbClr val="FFFFFF"/>
              </a:solidFill>
              <a:latin typeface="TT Commons Pro"/>
              <a:ea typeface="TT Commons Pro"/>
              <a:cs typeface="TT Commons Pro"/>
              <a:sym typeface="TT Commons Pro"/>
            </a:endParaRPr>
          </a:p>
          <a:p>
            <a:pPr marL="718650" lvl="2" indent="-239550" algn="l">
              <a:lnSpc>
                <a:spcPts val="6538"/>
              </a:lnSpc>
              <a:buFont typeface="Arial"/>
              <a:buChar char="⚬"/>
            </a:pPr>
            <a:r>
              <a:rPr lang="en-US" sz="3143" b="1" dirty="0">
                <a:solidFill>
                  <a:srgbClr val="FFFFFF"/>
                </a:solidFill>
                <a:latin typeface="TT Commons Pro Bold"/>
                <a:ea typeface="TT Commons Pro Bold"/>
                <a:cs typeface="TT Commons Pro Bold"/>
                <a:sym typeface="TT Commons Pro Bold"/>
              </a:rPr>
              <a:t>Language:</a:t>
            </a:r>
            <a:r>
              <a:rPr lang="en-US" sz="3143" dirty="0">
                <a:solidFill>
                  <a:srgbClr val="FFFFFF"/>
                </a:solidFill>
                <a:latin typeface="TT Commons Pro"/>
                <a:ea typeface="TT Commons Pro"/>
                <a:cs typeface="TT Commons Pro"/>
                <a:sym typeface="TT Commons Pro"/>
              </a:rPr>
              <a:t> Python3</a:t>
            </a:r>
          </a:p>
          <a:p>
            <a:pPr algn="l">
              <a:lnSpc>
                <a:spcPts val="2963"/>
              </a:lnSpc>
            </a:pPr>
            <a:endParaRPr lang="en-US" sz="3143" dirty="0">
              <a:solidFill>
                <a:srgbClr val="FFFFFF"/>
              </a:solidFill>
              <a:latin typeface="TT Commons Pro"/>
              <a:ea typeface="TT Commons Pro"/>
              <a:cs typeface="TT Commons Pro"/>
              <a:sym typeface="TT Commons Pro"/>
            </a:endParaRPr>
          </a:p>
          <a:p>
            <a:pPr marL="718052" lvl="2" indent="-239351">
              <a:lnSpc>
                <a:spcPts val="4397"/>
              </a:lnSpc>
              <a:buFont typeface="Arial"/>
              <a:buChar char="⚬"/>
            </a:pPr>
            <a:r>
              <a:rPr lang="en-US" sz="3140" b="1" dirty="0">
                <a:solidFill>
                  <a:srgbClr val="FFFFFF"/>
                </a:solidFill>
                <a:latin typeface="TT Commons Pro Bold"/>
                <a:ea typeface="TT Commons Pro Bold"/>
                <a:cs typeface="TT Commons Pro Bold"/>
                <a:sym typeface="TT Commons Pro Bold"/>
              </a:rPr>
              <a:t>Framework: </a:t>
            </a:r>
            <a:r>
              <a:rPr lang="en-US" sz="2800" dirty="0">
                <a:solidFill>
                  <a:srgbClr val="FFFFFF"/>
                </a:solidFill>
                <a:latin typeface="TT Commons Pro"/>
                <a:ea typeface="TT Commons Pro Bold"/>
                <a:cs typeface="TT Commons Pro Bold"/>
                <a:sym typeface="TT Commons Pro"/>
              </a:rPr>
              <a:t>Streamlit(</a:t>
            </a:r>
            <a:r>
              <a:rPr lang="en-US" sz="2800" dirty="0">
                <a:solidFill>
                  <a:srgbClr val="FFFFFF"/>
                </a:solidFill>
                <a:latin typeface="TT Commons Pro"/>
                <a:ea typeface="TT Commons Pro"/>
                <a:cs typeface="TT Commons Pro"/>
                <a:sym typeface="TT Commons Pro"/>
              </a:rPr>
              <a:t> Python framework)</a:t>
            </a:r>
          </a:p>
          <a:p>
            <a:pPr marL="718052" lvl="2" indent="-239351">
              <a:lnSpc>
                <a:spcPts val="4397"/>
              </a:lnSpc>
              <a:buFont typeface="Arial"/>
              <a:buChar char="⚬"/>
            </a:pPr>
            <a:endParaRPr lang="en-US" sz="3140" u="sng" dirty="0">
              <a:solidFill>
                <a:srgbClr val="FFFFFF"/>
              </a:solidFill>
              <a:effectLst>
                <a:outerShdw blurRad="38100" dist="38100" dir="2700000" algn="tl">
                  <a:srgbClr val="000000">
                    <a:alpha val="43137"/>
                  </a:srgbClr>
                </a:outerShdw>
              </a:effectLst>
              <a:latin typeface="TT Commons Pro"/>
              <a:ea typeface="TT Commons Pro"/>
              <a:cs typeface="TT Commons Pro"/>
              <a:sym typeface="TT Commons Pro"/>
            </a:endParaRPr>
          </a:p>
        </p:txBody>
      </p:sp>
      <p:sp>
        <p:nvSpPr>
          <p:cNvPr id="10" name="Freeform 6">
            <a:extLst>
              <a:ext uri="{FF2B5EF4-FFF2-40B4-BE49-F238E27FC236}">
                <a16:creationId xmlns:a16="http://schemas.microsoft.com/office/drawing/2014/main" id="{46FE1AFE-8423-8810-8C3A-0EE36318AE16}"/>
              </a:ext>
            </a:extLst>
          </p:cNvPr>
          <p:cNvSpPr/>
          <p:nvPr/>
        </p:nvSpPr>
        <p:spPr>
          <a:xfrm>
            <a:off x="5410200" y="6708238"/>
            <a:ext cx="7072490" cy="3615811"/>
          </a:xfrm>
          <a:custGeom>
            <a:avLst/>
            <a:gdLst/>
            <a:ahLst/>
            <a:cxnLst/>
            <a:rect l="l" t="t" r="r" b="b"/>
            <a:pathLst>
              <a:path w="7072490" h="3615811">
                <a:moveTo>
                  <a:pt x="0" y="0"/>
                </a:moveTo>
                <a:lnTo>
                  <a:pt x="7072490" y="0"/>
                </a:lnTo>
                <a:lnTo>
                  <a:pt x="7072490" y="3615811"/>
                </a:lnTo>
                <a:lnTo>
                  <a:pt x="0" y="3615811"/>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03074" y="1196365"/>
            <a:ext cx="4923382" cy="936087"/>
          </a:xfrm>
          <a:custGeom>
            <a:avLst/>
            <a:gdLst/>
            <a:ahLst/>
            <a:cxnLst/>
            <a:rect l="l" t="t" r="r" b="b"/>
            <a:pathLst>
              <a:path w="4923382" h="936087">
                <a:moveTo>
                  <a:pt x="0" y="0"/>
                </a:moveTo>
                <a:lnTo>
                  <a:pt x="4923382" y="0"/>
                </a:lnTo>
                <a:lnTo>
                  <a:pt x="4923382" y="936087"/>
                </a:lnTo>
                <a:lnTo>
                  <a:pt x="0" y="936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367137" y="1512847"/>
            <a:ext cx="3977589" cy="335220"/>
          </a:xfrm>
          <a:prstGeom prst="rect">
            <a:avLst/>
          </a:prstGeom>
        </p:spPr>
        <p:txBody>
          <a:bodyPr lIns="0" tIns="0" rIns="0" bIns="0" rtlCol="0" anchor="t">
            <a:spAutoFit/>
          </a:bodyPr>
          <a:lstStyle/>
          <a:p>
            <a:pPr algn="ctr">
              <a:lnSpc>
                <a:spcPts val="2461"/>
              </a:lnSpc>
            </a:pPr>
            <a:r>
              <a:rPr lang="en-US" sz="2800" dirty="0">
                <a:solidFill>
                  <a:srgbClr val="FFFFFF"/>
                </a:solidFill>
                <a:latin typeface="TT Commons Pro"/>
                <a:ea typeface="TT Commons Pro"/>
                <a:cs typeface="TT Commons Pro"/>
                <a:sym typeface="TT Commons Pro"/>
              </a:rPr>
              <a:t>Home Page</a:t>
            </a:r>
          </a:p>
        </p:txBody>
      </p:sp>
      <p:sp>
        <p:nvSpPr>
          <p:cNvPr id="4" name="TextBox 4"/>
          <p:cNvSpPr txBox="1"/>
          <p:nvPr/>
        </p:nvSpPr>
        <p:spPr>
          <a:xfrm>
            <a:off x="11690787" y="2755546"/>
            <a:ext cx="6241824" cy="371897"/>
          </a:xfrm>
          <a:prstGeom prst="rect">
            <a:avLst/>
          </a:prstGeom>
        </p:spPr>
        <p:txBody>
          <a:bodyPr wrap="square" lIns="0" tIns="0" rIns="0" bIns="0" rtlCol="0" anchor="t">
            <a:spAutoFit/>
          </a:bodyPr>
          <a:lstStyle/>
          <a:p>
            <a:pPr algn="ctr">
              <a:lnSpc>
                <a:spcPts val="2933"/>
              </a:lnSpc>
            </a:pPr>
            <a:r>
              <a:rPr lang="en-US" sz="2444" dirty="0">
                <a:solidFill>
                  <a:srgbClr val="000000"/>
                </a:solidFill>
                <a:latin typeface="TT Commons Pro"/>
                <a:ea typeface="TT Commons Pro"/>
                <a:cs typeface="TT Commons Pro"/>
                <a:sym typeface="TT Commons Pro"/>
              </a:rPr>
              <a:t>User selected “Underwater Image Enhancer”</a:t>
            </a:r>
          </a:p>
        </p:txBody>
      </p:sp>
      <p:sp>
        <p:nvSpPr>
          <p:cNvPr id="5" name="Freeform 5"/>
          <p:cNvSpPr/>
          <p:nvPr/>
        </p:nvSpPr>
        <p:spPr>
          <a:xfrm>
            <a:off x="6776867" y="2715804"/>
            <a:ext cx="5296565" cy="1220737"/>
          </a:xfrm>
          <a:custGeom>
            <a:avLst/>
            <a:gdLst/>
            <a:ahLst/>
            <a:cxnLst/>
            <a:rect l="l" t="t" r="r" b="b"/>
            <a:pathLst>
              <a:path w="5296565" h="1220737">
                <a:moveTo>
                  <a:pt x="0" y="0"/>
                </a:moveTo>
                <a:lnTo>
                  <a:pt x="5296565" y="0"/>
                </a:lnTo>
                <a:lnTo>
                  <a:pt x="5296565" y="1220737"/>
                </a:lnTo>
                <a:lnTo>
                  <a:pt x="0" y="1220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1875714" y="3276922"/>
            <a:ext cx="3055579" cy="104414"/>
            <a:chOff x="0" y="0"/>
            <a:chExt cx="3835881" cy="75720"/>
          </a:xfrm>
        </p:grpSpPr>
        <p:sp>
          <p:nvSpPr>
            <p:cNvPr id="7" name="Freeform 7"/>
            <p:cNvSpPr/>
            <p:nvPr/>
          </p:nvSpPr>
          <p:spPr>
            <a:xfrm>
              <a:off x="25273" y="0"/>
              <a:ext cx="3785362" cy="75692"/>
            </a:xfrm>
            <a:custGeom>
              <a:avLst/>
              <a:gdLst/>
              <a:ahLst/>
              <a:cxnLst/>
              <a:rect l="l" t="t" r="r" b="b"/>
              <a:pathLst>
                <a:path w="3785362" h="75692">
                  <a:moveTo>
                    <a:pt x="254" y="0"/>
                  </a:moveTo>
                  <a:lnTo>
                    <a:pt x="3785362" y="24892"/>
                  </a:lnTo>
                  <a:lnTo>
                    <a:pt x="3784981" y="75692"/>
                  </a:lnTo>
                  <a:lnTo>
                    <a:pt x="0" y="50800"/>
                  </a:lnTo>
                  <a:close/>
                </a:path>
              </a:pathLst>
            </a:custGeom>
            <a:solidFill>
              <a:srgbClr val="000000"/>
            </a:solidFill>
          </p:spPr>
        </p:sp>
      </p:grpSp>
      <p:grpSp>
        <p:nvGrpSpPr>
          <p:cNvPr id="8" name="Group 8"/>
          <p:cNvGrpSpPr/>
          <p:nvPr/>
        </p:nvGrpSpPr>
        <p:grpSpPr>
          <a:xfrm>
            <a:off x="9406099" y="2058909"/>
            <a:ext cx="45719" cy="679106"/>
            <a:chOff x="0" y="0"/>
            <a:chExt cx="50800" cy="787400"/>
          </a:xfrm>
        </p:grpSpPr>
        <p:sp>
          <p:nvSpPr>
            <p:cNvPr id="9" name="Freeform 9"/>
            <p:cNvSpPr/>
            <p:nvPr/>
          </p:nvSpPr>
          <p:spPr>
            <a:xfrm>
              <a:off x="0" y="25400"/>
              <a:ext cx="50800" cy="736600"/>
            </a:xfrm>
            <a:custGeom>
              <a:avLst/>
              <a:gdLst/>
              <a:ahLst/>
              <a:cxnLst/>
              <a:rect l="l" t="t" r="r" b="b"/>
              <a:pathLst>
                <a:path w="50800" h="736600">
                  <a:moveTo>
                    <a:pt x="50800" y="0"/>
                  </a:moveTo>
                  <a:lnTo>
                    <a:pt x="50800" y="736600"/>
                  </a:lnTo>
                  <a:lnTo>
                    <a:pt x="0" y="736600"/>
                  </a:lnTo>
                  <a:lnTo>
                    <a:pt x="0" y="0"/>
                  </a:lnTo>
                  <a:close/>
                </a:path>
              </a:pathLst>
            </a:custGeom>
            <a:solidFill>
              <a:srgbClr val="000000"/>
            </a:solidFill>
          </p:spPr>
        </p:sp>
      </p:grpSp>
      <p:grpSp>
        <p:nvGrpSpPr>
          <p:cNvPr id="10" name="Group 10"/>
          <p:cNvGrpSpPr/>
          <p:nvPr/>
        </p:nvGrpSpPr>
        <p:grpSpPr>
          <a:xfrm>
            <a:off x="3931745" y="3271646"/>
            <a:ext cx="106855" cy="716610"/>
            <a:chOff x="0" y="0"/>
            <a:chExt cx="50800" cy="991024"/>
          </a:xfrm>
        </p:grpSpPr>
        <p:sp>
          <p:nvSpPr>
            <p:cNvPr id="11" name="Freeform 11"/>
            <p:cNvSpPr/>
            <p:nvPr/>
          </p:nvSpPr>
          <p:spPr>
            <a:xfrm>
              <a:off x="0" y="25400"/>
              <a:ext cx="50800" cy="940181"/>
            </a:xfrm>
            <a:custGeom>
              <a:avLst/>
              <a:gdLst/>
              <a:ahLst/>
              <a:cxnLst/>
              <a:rect l="l" t="t" r="r" b="b"/>
              <a:pathLst>
                <a:path w="50800" h="940181">
                  <a:moveTo>
                    <a:pt x="50800" y="0"/>
                  </a:moveTo>
                  <a:lnTo>
                    <a:pt x="50800" y="940181"/>
                  </a:lnTo>
                  <a:lnTo>
                    <a:pt x="0" y="940181"/>
                  </a:lnTo>
                  <a:lnTo>
                    <a:pt x="0" y="0"/>
                  </a:lnTo>
                  <a:close/>
                </a:path>
              </a:pathLst>
            </a:custGeom>
            <a:solidFill>
              <a:srgbClr val="000000"/>
            </a:solidFill>
          </p:spPr>
        </p:sp>
      </p:grpSp>
      <p:sp>
        <p:nvSpPr>
          <p:cNvPr id="12" name="Freeform 12"/>
          <p:cNvSpPr/>
          <p:nvPr/>
        </p:nvSpPr>
        <p:spPr>
          <a:xfrm>
            <a:off x="2121248" y="3810058"/>
            <a:ext cx="3596226" cy="963718"/>
          </a:xfrm>
          <a:custGeom>
            <a:avLst/>
            <a:gdLst/>
            <a:ahLst/>
            <a:cxnLst/>
            <a:rect l="l" t="t" r="r" b="b"/>
            <a:pathLst>
              <a:path w="3596226" h="963718">
                <a:moveTo>
                  <a:pt x="0" y="0"/>
                </a:moveTo>
                <a:lnTo>
                  <a:pt x="3596226" y="0"/>
                </a:lnTo>
                <a:lnTo>
                  <a:pt x="3596226" y="963718"/>
                </a:lnTo>
                <a:lnTo>
                  <a:pt x="0" y="9637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2562502" y="4188972"/>
            <a:ext cx="2713720" cy="332374"/>
          </a:xfrm>
          <a:prstGeom prst="rect">
            <a:avLst/>
          </a:prstGeom>
        </p:spPr>
        <p:txBody>
          <a:bodyPr lIns="0" tIns="0" rIns="0" bIns="0" rtlCol="0" anchor="t">
            <a:spAutoFit/>
          </a:bodyPr>
          <a:lstStyle/>
          <a:p>
            <a:pPr algn="ctr">
              <a:lnSpc>
                <a:spcPts val="2675"/>
              </a:lnSpc>
            </a:pPr>
            <a:r>
              <a:rPr lang="en-US" sz="2229" dirty="0">
                <a:solidFill>
                  <a:srgbClr val="FFFFFF"/>
                </a:solidFill>
                <a:latin typeface="TT Commons Pro"/>
                <a:ea typeface="TT Commons Pro"/>
                <a:cs typeface="TT Commons Pro"/>
                <a:sym typeface="TT Commons Pro"/>
              </a:rPr>
              <a:t>About the App Page</a:t>
            </a:r>
          </a:p>
        </p:txBody>
      </p:sp>
      <p:sp>
        <p:nvSpPr>
          <p:cNvPr id="14" name="Freeform 14"/>
          <p:cNvSpPr/>
          <p:nvPr/>
        </p:nvSpPr>
        <p:spPr>
          <a:xfrm>
            <a:off x="2643377" y="5159437"/>
            <a:ext cx="2551968" cy="890137"/>
          </a:xfrm>
          <a:custGeom>
            <a:avLst/>
            <a:gdLst/>
            <a:ahLst/>
            <a:cxnLst/>
            <a:rect l="l" t="t" r="r" b="b"/>
            <a:pathLst>
              <a:path w="2551968" h="890137">
                <a:moveTo>
                  <a:pt x="0" y="0"/>
                </a:moveTo>
                <a:lnTo>
                  <a:pt x="2551968" y="0"/>
                </a:lnTo>
                <a:lnTo>
                  <a:pt x="2551968" y="890137"/>
                </a:lnTo>
                <a:lnTo>
                  <a:pt x="0" y="890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5" name="Group 15"/>
          <p:cNvGrpSpPr/>
          <p:nvPr/>
        </p:nvGrpSpPr>
        <p:grpSpPr>
          <a:xfrm>
            <a:off x="3900311" y="4754726"/>
            <a:ext cx="38100" cy="423761"/>
            <a:chOff x="0" y="0"/>
            <a:chExt cx="50800" cy="565015"/>
          </a:xfrm>
        </p:grpSpPr>
        <p:sp>
          <p:nvSpPr>
            <p:cNvPr id="16" name="Freeform 16"/>
            <p:cNvSpPr/>
            <p:nvPr/>
          </p:nvSpPr>
          <p:spPr>
            <a:xfrm>
              <a:off x="0" y="25400"/>
              <a:ext cx="50800" cy="514223"/>
            </a:xfrm>
            <a:custGeom>
              <a:avLst/>
              <a:gdLst/>
              <a:ahLst/>
              <a:cxnLst/>
              <a:rect l="l" t="t" r="r" b="b"/>
              <a:pathLst>
                <a:path w="50800" h="514223">
                  <a:moveTo>
                    <a:pt x="50800" y="0"/>
                  </a:moveTo>
                  <a:lnTo>
                    <a:pt x="50800" y="514223"/>
                  </a:lnTo>
                  <a:lnTo>
                    <a:pt x="0" y="514223"/>
                  </a:lnTo>
                  <a:lnTo>
                    <a:pt x="0" y="0"/>
                  </a:lnTo>
                  <a:close/>
                </a:path>
              </a:pathLst>
            </a:custGeom>
            <a:solidFill>
              <a:srgbClr val="000000"/>
            </a:solidFill>
          </p:spPr>
        </p:sp>
      </p:grpSp>
      <p:grpSp>
        <p:nvGrpSpPr>
          <p:cNvPr id="17" name="Group 17"/>
          <p:cNvGrpSpPr/>
          <p:nvPr/>
        </p:nvGrpSpPr>
        <p:grpSpPr>
          <a:xfrm>
            <a:off x="3900311" y="6030524"/>
            <a:ext cx="38100" cy="355002"/>
            <a:chOff x="0" y="0"/>
            <a:chExt cx="50800" cy="473336"/>
          </a:xfrm>
        </p:grpSpPr>
        <p:sp>
          <p:nvSpPr>
            <p:cNvPr id="18" name="Freeform 18"/>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19" name="Freeform 19"/>
          <p:cNvSpPr/>
          <p:nvPr/>
        </p:nvSpPr>
        <p:spPr>
          <a:xfrm>
            <a:off x="2543919" y="6258356"/>
            <a:ext cx="2779019" cy="762733"/>
          </a:xfrm>
          <a:custGeom>
            <a:avLst/>
            <a:gdLst/>
            <a:ahLst/>
            <a:cxnLst/>
            <a:rect l="l" t="t" r="r" b="b"/>
            <a:pathLst>
              <a:path w="2750882" h="1107915">
                <a:moveTo>
                  <a:pt x="0" y="0"/>
                </a:moveTo>
                <a:lnTo>
                  <a:pt x="2750882" y="0"/>
                </a:lnTo>
                <a:lnTo>
                  <a:pt x="2750882" y="1107915"/>
                </a:lnTo>
                <a:lnTo>
                  <a:pt x="0" y="1107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2609255" y="6532418"/>
            <a:ext cx="2690701" cy="285719"/>
          </a:xfrm>
          <a:prstGeom prst="rect">
            <a:avLst/>
          </a:prstGeom>
        </p:spPr>
        <p:txBody>
          <a:bodyPr wrap="square" lIns="0" tIns="0" rIns="0" bIns="0" rtlCol="0" anchor="t">
            <a:spAutoFit/>
          </a:bodyPr>
          <a:lstStyle/>
          <a:p>
            <a:pPr algn="ctr">
              <a:lnSpc>
                <a:spcPts val="2287"/>
              </a:lnSpc>
            </a:pPr>
            <a:r>
              <a:rPr lang="en-US" sz="1904" dirty="0">
                <a:solidFill>
                  <a:srgbClr val="FFFFFF"/>
                </a:solidFill>
                <a:latin typeface="TT Commons Pro"/>
                <a:ea typeface="TT Commons Pro"/>
                <a:cs typeface="TT Commons Pro"/>
                <a:sym typeface="TT Commons Pro"/>
              </a:rPr>
              <a:t>See the </a:t>
            </a:r>
            <a:r>
              <a:rPr lang="en-US" dirty="0">
                <a:solidFill>
                  <a:srgbClr val="FFFFFF"/>
                </a:solidFill>
                <a:latin typeface="TT Commons Pro"/>
                <a:ea typeface="TT Commons Pro"/>
                <a:cs typeface="TT Commons Pro"/>
                <a:sym typeface="TT Commons Pro"/>
              </a:rPr>
              <a:t>Block</a:t>
            </a:r>
            <a:r>
              <a:rPr lang="en-US" sz="1904" dirty="0">
                <a:solidFill>
                  <a:srgbClr val="FFFFFF"/>
                </a:solidFill>
                <a:latin typeface="TT Commons Pro"/>
                <a:ea typeface="TT Commons Pro"/>
                <a:cs typeface="TT Commons Pro"/>
                <a:sym typeface="TT Commons Pro"/>
              </a:rPr>
              <a:t> Diagram</a:t>
            </a:r>
          </a:p>
        </p:txBody>
      </p:sp>
      <p:grpSp>
        <p:nvGrpSpPr>
          <p:cNvPr id="21" name="Group 21"/>
          <p:cNvGrpSpPr/>
          <p:nvPr/>
        </p:nvGrpSpPr>
        <p:grpSpPr>
          <a:xfrm>
            <a:off x="1291702" y="5599739"/>
            <a:ext cx="1370726" cy="38100"/>
            <a:chOff x="0" y="0"/>
            <a:chExt cx="1827635" cy="50800"/>
          </a:xfrm>
        </p:grpSpPr>
        <p:sp>
          <p:nvSpPr>
            <p:cNvPr id="22" name="Freeform 22"/>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23" name="Group 23"/>
          <p:cNvGrpSpPr/>
          <p:nvPr/>
        </p:nvGrpSpPr>
        <p:grpSpPr>
          <a:xfrm>
            <a:off x="1327505" y="5608363"/>
            <a:ext cx="38100" cy="690227"/>
            <a:chOff x="0" y="0"/>
            <a:chExt cx="50800" cy="920303"/>
          </a:xfrm>
        </p:grpSpPr>
        <p:sp>
          <p:nvSpPr>
            <p:cNvPr id="24" name="Freeform 24"/>
            <p:cNvSpPr/>
            <p:nvPr/>
          </p:nvSpPr>
          <p:spPr>
            <a:xfrm>
              <a:off x="0" y="25400"/>
              <a:ext cx="50800" cy="869442"/>
            </a:xfrm>
            <a:custGeom>
              <a:avLst/>
              <a:gdLst/>
              <a:ahLst/>
              <a:cxnLst/>
              <a:rect l="l" t="t" r="r" b="b"/>
              <a:pathLst>
                <a:path w="50800" h="869442">
                  <a:moveTo>
                    <a:pt x="0" y="869442"/>
                  </a:moveTo>
                  <a:lnTo>
                    <a:pt x="0" y="0"/>
                  </a:lnTo>
                  <a:lnTo>
                    <a:pt x="50800" y="0"/>
                  </a:lnTo>
                  <a:lnTo>
                    <a:pt x="50800" y="869442"/>
                  </a:lnTo>
                  <a:close/>
                </a:path>
              </a:pathLst>
            </a:custGeom>
            <a:solidFill>
              <a:srgbClr val="000000"/>
            </a:solidFill>
          </p:spPr>
        </p:sp>
      </p:grpSp>
      <p:sp>
        <p:nvSpPr>
          <p:cNvPr id="25" name="Freeform 25"/>
          <p:cNvSpPr/>
          <p:nvPr/>
        </p:nvSpPr>
        <p:spPr>
          <a:xfrm>
            <a:off x="758782" y="6173177"/>
            <a:ext cx="140913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TextBox 26"/>
          <p:cNvSpPr txBox="1"/>
          <p:nvPr/>
        </p:nvSpPr>
        <p:spPr>
          <a:xfrm>
            <a:off x="855277" y="6452724"/>
            <a:ext cx="1151686" cy="1083630"/>
          </a:xfrm>
          <a:prstGeom prst="rect">
            <a:avLst/>
          </a:prstGeom>
        </p:spPr>
        <p:txBody>
          <a:bodyPr wrap="square" lIns="0" tIns="0" rIns="0" bIns="0" rtlCol="0" anchor="t">
            <a:spAutoFit/>
          </a:bodyPr>
          <a:lstStyle/>
          <a:p>
            <a:pPr algn="ctr">
              <a:lnSpc>
                <a:spcPts val="2854"/>
              </a:lnSpc>
            </a:pPr>
            <a:r>
              <a:rPr lang="en-US" dirty="0">
                <a:solidFill>
                  <a:srgbClr val="FFFFFF"/>
                </a:solidFill>
                <a:latin typeface="TT Commons Pro"/>
                <a:ea typeface="TT Commons Pro"/>
                <a:cs typeface="TT Commons Pro"/>
                <a:sym typeface="TT Commons Pro"/>
              </a:rPr>
              <a:t>Get overview of the Project</a:t>
            </a:r>
          </a:p>
        </p:txBody>
      </p:sp>
      <p:sp>
        <p:nvSpPr>
          <p:cNvPr id="27" name="Freeform 27"/>
          <p:cNvSpPr/>
          <p:nvPr/>
        </p:nvSpPr>
        <p:spPr>
          <a:xfrm>
            <a:off x="13238403" y="4249911"/>
            <a:ext cx="3346228" cy="896723"/>
          </a:xfrm>
          <a:custGeom>
            <a:avLst/>
            <a:gdLst/>
            <a:ahLst/>
            <a:cxnLst/>
            <a:rect l="l" t="t" r="r" b="b"/>
            <a:pathLst>
              <a:path w="3346228" h="896723">
                <a:moveTo>
                  <a:pt x="0" y="0"/>
                </a:moveTo>
                <a:lnTo>
                  <a:pt x="3346228" y="0"/>
                </a:lnTo>
                <a:lnTo>
                  <a:pt x="3346228" y="896723"/>
                </a:lnTo>
                <a:lnTo>
                  <a:pt x="0" y="8967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8" name="TextBox 28"/>
          <p:cNvSpPr txBox="1"/>
          <p:nvPr/>
        </p:nvSpPr>
        <p:spPr>
          <a:xfrm>
            <a:off x="13648982" y="4569219"/>
            <a:ext cx="2525070" cy="309269"/>
          </a:xfrm>
          <a:prstGeom prst="rect">
            <a:avLst/>
          </a:prstGeom>
        </p:spPr>
        <p:txBody>
          <a:bodyPr lIns="0" tIns="0" rIns="0" bIns="0" rtlCol="0" anchor="t">
            <a:spAutoFit/>
          </a:bodyPr>
          <a:lstStyle/>
          <a:p>
            <a:pPr algn="ctr">
              <a:lnSpc>
                <a:spcPts val="2489"/>
              </a:lnSpc>
            </a:pPr>
            <a:r>
              <a:rPr lang="en-US" sz="2074" dirty="0">
                <a:solidFill>
                  <a:srgbClr val="FFFFFF"/>
                </a:solidFill>
                <a:latin typeface="TT Commons Pro"/>
                <a:ea typeface="TT Commons Pro"/>
                <a:cs typeface="TT Commons Pro"/>
                <a:sym typeface="TT Commons Pro"/>
              </a:rPr>
              <a:t>Back to Home Screen</a:t>
            </a:r>
          </a:p>
        </p:txBody>
      </p:sp>
      <p:grpSp>
        <p:nvGrpSpPr>
          <p:cNvPr id="29" name="Group 29"/>
          <p:cNvGrpSpPr/>
          <p:nvPr/>
        </p:nvGrpSpPr>
        <p:grpSpPr>
          <a:xfrm>
            <a:off x="14893554" y="3280678"/>
            <a:ext cx="64714" cy="1144811"/>
            <a:chOff x="0" y="0"/>
            <a:chExt cx="50800" cy="1113111"/>
          </a:xfrm>
        </p:grpSpPr>
        <p:sp>
          <p:nvSpPr>
            <p:cNvPr id="30" name="Freeform 30"/>
            <p:cNvSpPr/>
            <p:nvPr/>
          </p:nvSpPr>
          <p:spPr>
            <a:xfrm>
              <a:off x="0" y="25400"/>
              <a:ext cx="50800" cy="1062355"/>
            </a:xfrm>
            <a:custGeom>
              <a:avLst/>
              <a:gdLst/>
              <a:ahLst/>
              <a:cxnLst/>
              <a:rect l="l" t="t" r="r" b="b"/>
              <a:pathLst>
                <a:path w="50800" h="1062355">
                  <a:moveTo>
                    <a:pt x="50800" y="0"/>
                  </a:moveTo>
                  <a:lnTo>
                    <a:pt x="50800" y="1062355"/>
                  </a:lnTo>
                  <a:lnTo>
                    <a:pt x="0" y="1062355"/>
                  </a:lnTo>
                  <a:lnTo>
                    <a:pt x="0" y="0"/>
                  </a:lnTo>
                  <a:close/>
                </a:path>
              </a:pathLst>
            </a:custGeom>
            <a:solidFill>
              <a:srgbClr val="000000"/>
            </a:solidFill>
          </p:spPr>
        </p:sp>
      </p:grpSp>
      <p:sp>
        <p:nvSpPr>
          <p:cNvPr id="40" name="Freeform 40"/>
          <p:cNvSpPr/>
          <p:nvPr/>
        </p:nvSpPr>
        <p:spPr>
          <a:xfrm>
            <a:off x="13716651" y="8618954"/>
            <a:ext cx="347628" cy="345597"/>
          </a:xfrm>
          <a:custGeom>
            <a:avLst/>
            <a:gdLst/>
            <a:ahLst/>
            <a:cxnLst/>
            <a:rect l="l" t="t" r="r" b="b"/>
            <a:pathLst>
              <a:path w="347628" h="345597">
                <a:moveTo>
                  <a:pt x="0" y="0"/>
                </a:moveTo>
                <a:lnTo>
                  <a:pt x="347628" y="0"/>
                </a:lnTo>
                <a:lnTo>
                  <a:pt x="347628" y="345597"/>
                </a:lnTo>
                <a:lnTo>
                  <a:pt x="0" y="34559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41" name="TextBox 41"/>
          <p:cNvSpPr txBox="1"/>
          <p:nvPr/>
        </p:nvSpPr>
        <p:spPr>
          <a:xfrm>
            <a:off x="1524549" y="2741711"/>
            <a:ext cx="4468104" cy="371897"/>
          </a:xfrm>
          <a:prstGeom prst="rect">
            <a:avLst/>
          </a:prstGeom>
        </p:spPr>
        <p:txBody>
          <a:bodyPr wrap="square" lIns="0" tIns="0" rIns="0" bIns="0" rtlCol="0" anchor="t">
            <a:spAutoFit/>
          </a:bodyPr>
          <a:lstStyle/>
          <a:p>
            <a:pPr algn="ctr">
              <a:lnSpc>
                <a:spcPts val="2933"/>
              </a:lnSpc>
            </a:pPr>
            <a:r>
              <a:rPr lang="en-US" sz="2444" dirty="0">
                <a:solidFill>
                  <a:srgbClr val="000000"/>
                </a:solidFill>
                <a:latin typeface="TT Commons Pro"/>
                <a:ea typeface="TT Commons Pro"/>
                <a:cs typeface="TT Commons Pro"/>
                <a:sym typeface="TT Commons Pro"/>
              </a:rPr>
              <a:t>User selected “About the App”</a:t>
            </a:r>
          </a:p>
        </p:txBody>
      </p:sp>
      <p:sp>
        <p:nvSpPr>
          <p:cNvPr id="42" name="TextBox 42"/>
          <p:cNvSpPr txBox="1"/>
          <p:nvPr/>
        </p:nvSpPr>
        <p:spPr>
          <a:xfrm>
            <a:off x="4273828" y="5855975"/>
            <a:ext cx="1946876" cy="361574"/>
          </a:xfrm>
          <a:prstGeom prst="rect">
            <a:avLst/>
          </a:prstGeom>
        </p:spPr>
        <p:txBody>
          <a:bodyPr wrap="square" lIns="0" tIns="0" rIns="0" bIns="0" rtlCol="0" anchor="t">
            <a:spAutoFit/>
          </a:bodyPr>
          <a:lstStyle/>
          <a:p>
            <a:pPr algn="ctr">
              <a:lnSpc>
                <a:spcPts val="3021"/>
              </a:lnSpc>
            </a:pPr>
            <a:r>
              <a:rPr lang="en-US" sz="2158" b="1" spc="42" dirty="0">
                <a:solidFill>
                  <a:srgbClr val="000000"/>
                </a:solidFill>
                <a:latin typeface="TT Commons Pro Bold"/>
                <a:ea typeface="TT Commons Pro Bold"/>
                <a:cs typeface="TT Commons Pro Bold"/>
                <a:sym typeface="TT Commons Pro Bold"/>
              </a:rPr>
              <a:t>Block Diagram</a:t>
            </a:r>
          </a:p>
        </p:txBody>
      </p:sp>
      <p:sp>
        <p:nvSpPr>
          <p:cNvPr id="43" name="TextBox 43"/>
          <p:cNvSpPr txBox="1"/>
          <p:nvPr/>
        </p:nvSpPr>
        <p:spPr>
          <a:xfrm>
            <a:off x="1472622" y="5622443"/>
            <a:ext cx="1101615" cy="361574"/>
          </a:xfrm>
          <a:prstGeom prst="rect">
            <a:avLst/>
          </a:prstGeom>
        </p:spPr>
        <p:txBody>
          <a:bodyPr wrap="square" lIns="0" tIns="0" rIns="0" bIns="0" rtlCol="0" anchor="t">
            <a:spAutoFit/>
          </a:bodyPr>
          <a:lstStyle/>
          <a:p>
            <a:pPr algn="ctr">
              <a:lnSpc>
                <a:spcPts val="3021"/>
              </a:lnSpc>
            </a:pPr>
            <a:r>
              <a:rPr lang="en-US" sz="2000" b="1" spc="42" dirty="0">
                <a:solidFill>
                  <a:srgbClr val="000000"/>
                </a:solidFill>
                <a:latin typeface="TT Commons Pro Bold"/>
                <a:ea typeface="TT Commons Pro Bold"/>
                <a:cs typeface="TT Commons Pro Bold"/>
                <a:sym typeface="TT Commons Pro Bold"/>
              </a:rPr>
              <a:t>Abstract</a:t>
            </a:r>
          </a:p>
        </p:txBody>
      </p:sp>
      <p:grpSp>
        <p:nvGrpSpPr>
          <p:cNvPr id="45" name="Group 45"/>
          <p:cNvGrpSpPr/>
          <p:nvPr/>
        </p:nvGrpSpPr>
        <p:grpSpPr>
          <a:xfrm>
            <a:off x="13890465" y="8055756"/>
            <a:ext cx="38100" cy="355002"/>
            <a:chOff x="0" y="0"/>
            <a:chExt cx="50800" cy="473336"/>
          </a:xfrm>
        </p:grpSpPr>
        <p:sp>
          <p:nvSpPr>
            <p:cNvPr id="46" name="Freeform 46"/>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47" name="TextBox 47"/>
          <p:cNvSpPr txBox="1"/>
          <p:nvPr/>
        </p:nvSpPr>
        <p:spPr>
          <a:xfrm>
            <a:off x="9624820" y="3991144"/>
            <a:ext cx="3873604" cy="641201"/>
          </a:xfrm>
          <a:prstGeom prst="rect">
            <a:avLst/>
          </a:prstGeom>
        </p:spPr>
        <p:txBody>
          <a:bodyPr wrap="square" lIns="0" tIns="0" rIns="0" bIns="0" rtlCol="0" anchor="t">
            <a:spAutoFit/>
          </a:bodyPr>
          <a:lstStyle/>
          <a:p>
            <a:pPr algn="ctr">
              <a:lnSpc>
                <a:spcPts val="2472"/>
              </a:lnSpc>
            </a:pPr>
            <a:r>
              <a:rPr lang="en-US" sz="1600" dirty="0">
                <a:solidFill>
                  <a:srgbClr val="000000"/>
                </a:solidFill>
                <a:latin typeface="TT Commons Pro"/>
                <a:ea typeface="TT Commons Pro"/>
                <a:cs typeface="TT Commons Pro"/>
                <a:sym typeface="TT Commons Pro"/>
              </a:rPr>
              <a:t>User want to Enhance a raw Underwater       Image </a:t>
            </a:r>
          </a:p>
        </p:txBody>
      </p:sp>
      <p:sp>
        <p:nvSpPr>
          <p:cNvPr id="48" name="Freeform 48"/>
          <p:cNvSpPr/>
          <p:nvPr/>
        </p:nvSpPr>
        <p:spPr>
          <a:xfrm>
            <a:off x="7329992" y="4382722"/>
            <a:ext cx="3873605" cy="1082918"/>
          </a:xfrm>
          <a:custGeom>
            <a:avLst/>
            <a:gdLst/>
            <a:ahLst/>
            <a:cxnLst/>
            <a:rect l="l" t="t" r="r" b="b"/>
            <a:pathLst>
              <a:path w="3873605" h="1082918">
                <a:moveTo>
                  <a:pt x="0" y="0"/>
                </a:moveTo>
                <a:lnTo>
                  <a:pt x="3873605" y="0"/>
                </a:lnTo>
                <a:lnTo>
                  <a:pt x="3873605" y="1082918"/>
                </a:lnTo>
                <a:lnTo>
                  <a:pt x="0" y="108291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49" name="TextBox 49"/>
          <p:cNvSpPr txBox="1"/>
          <p:nvPr/>
        </p:nvSpPr>
        <p:spPr>
          <a:xfrm>
            <a:off x="7593264" y="4850217"/>
            <a:ext cx="3381090" cy="564257"/>
          </a:xfrm>
          <a:prstGeom prst="rect">
            <a:avLst/>
          </a:prstGeom>
        </p:spPr>
        <p:txBody>
          <a:bodyPr wrap="square" lIns="0" tIns="0" rIns="0" bIns="0" rtlCol="0" anchor="t">
            <a:spAutoFit/>
          </a:bodyPr>
          <a:lstStyle/>
          <a:p>
            <a:pPr algn="ctr">
              <a:lnSpc>
                <a:spcPts val="2166"/>
              </a:lnSpc>
            </a:pPr>
            <a:r>
              <a:rPr lang="en-US" sz="2000" dirty="0">
                <a:solidFill>
                  <a:srgbClr val="FFFFFF"/>
                </a:solidFill>
                <a:latin typeface="TT Commons Pro"/>
                <a:ea typeface="TT Commons Pro"/>
                <a:cs typeface="TT Commons Pro"/>
                <a:sym typeface="TT Commons Pro"/>
              </a:rPr>
              <a:t>Upload a raw  Underwater Image</a:t>
            </a:r>
          </a:p>
        </p:txBody>
      </p:sp>
      <p:grpSp>
        <p:nvGrpSpPr>
          <p:cNvPr id="50" name="Group 50"/>
          <p:cNvGrpSpPr/>
          <p:nvPr/>
        </p:nvGrpSpPr>
        <p:grpSpPr>
          <a:xfrm>
            <a:off x="9406100" y="3917492"/>
            <a:ext cx="38100" cy="594190"/>
            <a:chOff x="0" y="0"/>
            <a:chExt cx="50800" cy="792253"/>
          </a:xfrm>
        </p:grpSpPr>
        <p:sp>
          <p:nvSpPr>
            <p:cNvPr id="51" name="Freeform 51"/>
            <p:cNvSpPr/>
            <p:nvPr/>
          </p:nvSpPr>
          <p:spPr>
            <a:xfrm>
              <a:off x="0" y="25400"/>
              <a:ext cx="50800" cy="741426"/>
            </a:xfrm>
            <a:custGeom>
              <a:avLst/>
              <a:gdLst/>
              <a:ahLst/>
              <a:cxnLst/>
              <a:rect l="l" t="t" r="r" b="b"/>
              <a:pathLst>
                <a:path w="50800" h="741426">
                  <a:moveTo>
                    <a:pt x="50800" y="0"/>
                  </a:moveTo>
                  <a:lnTo>
                    <a:pt x="50800" y="741426"/>
                  </a:lnTo>
                  <a:lnTo>
                    <a:pt x="0" y="741426"/>
                  </a:lnTo>
                  <a:lnTo>
                    <a:pt x="0" y="0"/>
                  </a:lnTo>
                  <a:close/>
                </a:path>
              </a:pathLst>
            </a:custGeom>
            <a:solidFill>
              <a:srgbClr val="000000"/>
            </a:solidFill>
          </p:spPr>
        </p:sp>
      </p:grpSp>
      <p:grpSp>
        <p:nvGrpSpPr>
          <p:cNvPr id="54" name="Group 54"/>
          <p:cNvGrpSpPr/>
          <p:nvPr/>
        </p:nvGrpSpPr>
        <p:grpSpPr>
          <a:xfrm>
            <a:off x="9367999" y="5448666"/>
            <a:ext cx="38100" cy="320811"/>
            <a:chOff x="0" y="0"/>
            <a:chExt cx="50800" cy="427748"/>
          </a:xfrm>
        </p:grpSpPr>
        <p:sp>
          <p:nvSpPr>
            <p:cNvPr id="55" name="Freeform 55"/>
            <p:cNvSpPr/>
            <p:nvPr/>
          </p:nvSpPr>
          <p:spPr>
            <a:xfrm>
              <a:off x="0" y="25400"/>
              <a:ext cx="50800" cy="376936"/>
            </a:xfrm>
            <a:custGeom>
              <a:avLst/>
              <a:gdLst/>
              <a:ahLst/>
              <a:cxnLst/>
              <a:rect l="l" t="t" r="r" b="b"/>
              <a:pathLst>
                <a:path w="50800" h="376936">
                  <a:moveTo>
                    <a:pt x="50800" y="0"/>
                  </a:moveTo>
                  <a:lnTo>
                    <a:pt x="50800" y="376936"/>
                  </a:lnTo>
                  <a:lnTo>
                    <a:pt x="0" y="376936"/>
                  </a:lnTo>
                  <a:lnTo>
                    <a:pt x="0" y="0"/>
                  </a:lnTo>
                  <a:close/>
                </a:path>
              </a:pathLst>
            </a:custGeom>
            <a:solidFill>
              <a:srgbClr val="000000"/>
            </a:solidFill>
          </p:spPr>
        </p:sp>
      </p:grpSp>
      <p:sp>
        <p:nvSpPr>
          <p:cNvPr id="58" name="Freeform 58"/>
          <p:cNvSpPr/>
          <p:nvPr/>
        </p:nvSpPr>
        <p:spPr>
          <a:xfrm>
            <a:off x="7382278" y="5671378"/>
            <a:ext cx="3962447" cy="893305"/>
          </a:xfrm>
          <a:custGeom>
            <a:avLst/>
            <a:gdLst/>
            <a:ahLst/>
            <a:cxnLst/>
            <a:rect l="l" t="t" r="r" b="b"/>
            <a:pathLst>
              <a:path w="3098408" h="743424">
                <a:moveTo>
                  <a:pt x="0" y="0"/>
                </a:moveTo>
                <a:lnTo>
                  <a:pt x="3098408" y="0"/>
                </a:lnTo>
                <a:lnTo>
                  <a:pt x="3098408" y="743424"/>
                </a:lnTo>
                <a:lnTo>
                  <a:pt x="0" y="74342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59" name="TextBox 59"/>
          <p:cNvSpPr txBox="1"/>
          <p:nvPr/>
        </p:nvSpPr>
        <p:spPr>
          <a:xfrm>
            <a:off x="7880375" y="5910598"/>
            <a:ext cx="2942572" cy="538609"/>
          </a:xfrm>
          <a:prstGeom prst="rect">
            <a:avLst/>
          </a:prstGeom>
        </p:spPr>
        <p:txBody>
          <a:bodyPr wrap="square" lIns="0" tIns="0" rIns="0" bIns="0" rtlCol="0" anchor="t">
            <a:spAutoFit/>
          </a:bodyPr>
          <a:lstStyle/>
          <a:p>
            <a:pPr algn="ctr">
              <a:lnSpc>
                <a:spcPts val="2119"/>
              </a:lnSpc>
            </a:pPr>
            <a:r>
              <a:rPr lang="en-US" sz="1766" dirty="0">
                <a:solidFill>
                  <a:srgbClr val="FFFFFF"/>
                </a:solidFill>
                <a:latin typeface="TT Commons Pro"/>
                <a:ea typeface="TT Commons Pro"/>
                <a:cs typeface="TT Commons Pro"/>
                <a:sym typeface="TT Commons Pro"/>
              </a:rPr>
              <a:t>Chose if the raw  Image is Greenish or Bluish</a:t>
            </a:r>
          </a:p>
        </p:txBody>
      </p:sp>
      <p:sp>
        <p:nvSpPr>
          <p:cNvPr id="60" name="Freeform 60"/>
          <p:cNvSpPr/>
          <p:nvPr/>
        </p:nvSpPr>
        <p:spPr>
          <a:xfrm>
            <a:off x="7367137" y="6609387"/>
            <a:ext cx="3962447" cy="919577"/>
          </a:xfrm>
          <a:custGeom>
            <a:avLst/>
            <a:gdLst/>
            <a:ahLst/>
            <a:cxnLst/>
            <a:rect l="l" t="t" r="r" b="b"/>
            <a:pathLst>
              <a:path w="2861170" h="715411">
                <a:moveTo>
                  <a:pt x="0" y="0"/>
                </a:moveTo>
                <a:lnTo>
                  <a:pt x="2861170" y="0"/>
                </a:lnTo>
                <a:lnTo>
                  <a:pt x="2861170" y="715411"/>
                </a:lnTo>
                <a:lnTo>
                  <a:pt x="0" y="71541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61" name="TextBox 61"/>
          <p:cNvSpPr txBox="1"/>
          <p:nvPr/>
        </p:nvSpPr>
        <p:spPr>
          <a:xfrm>
            <a:off x="7566160" y="6860663"/>
            <a:ext cx="3579541" cy="512961"/>
          </a:xfrm>
          <a:prstGeom prst="rect">
            <a:avLst/>
          </a:prstGeom>
        </p:spPr>
        <p:txBody>
          <a:bodyPr wrap="square" lIns="0" tIns="0" rIns="0" bIns="0" rtlCol="0" anchor="t">
            <a:spAutoFit/>
          </a:bodyPr>
          <a:lstStyle/>
          <a:p>
            <a:pPr algn="ctr">
              <a:lnSpc>
                <a:spcPts val="2038"/>
              </a:lnSpc>
            </a:pPr>
            <a:r>
              <a:rPr lang="en-US" sz="1699" dirty="0">
                <a:solidFill>
                  <a:srgbClr val="FFFFFF"/>
                </a:solidFill>
                <a:latin typeface="TT Commons Pro"/>
                <a:ea typeface="TT Commons Pro"/>
                <a:cs typeface="TT Commons Pro"/>
                <a:sym typeface="TT Commons Pro"/>
              </a:rPr>
              <a:t>Press the Button</a:t>
            </a:r>
          </a:p>
          <a:p>
            <a:pPr algn="ctr">
              <a:lnSpc>
                <a:spcPts val="2038"/>
              </a:lnSpc>
            </a:pPr>
            <a:r>
              <a:rPr lang="en-US" sz="1699" dirty="0">
                <a:solidFill>
                  <a:srgbClr val="FFFFFF"/>
                </a:solidFill>
                <a:latin typeface="TT Commons Pro"/>
                <a:ea typeface="TT Commons Pro"/>
                <a:cs typeface="TT Commons Pro"/>
                <a:sym typeface="TT Commons Pro"/>
              </a:rPr>
              <a:t>“Enhance Uploaded Image”</a:t>
            </a:r>
          </a:p>
        </p:txBody>
      </p:sp>
      <p:sp>
        <p:nvSpPr>
          <p:cNvPr id="62" name="Freeform 62"/>
          <p:cNvSpPr/>
          <p:nvPr/>
        </p:nvSpPr>
        <p:spPr>
          <a:xfrm>
            <a:off x="7828517" y="7464369"/>
            <a:ext cx="3054825" cy="1859491"/>
          </a:xfrm>
          <a:custGeom>
            <a:avLst/>
            <a:gdLst/>
            <a:ahLst/>
            <a:cxnLst/>
            <a:rect l="l" t="t" r="r" b="b"/>
            <a:pathLst>
              <a:path w="3098408" h="774731">
                <a:moveTo>
                  <a:pt x="0" y="0"/>
                </a:moveTo>
                <a:lnTo>
                  <a:pt x="3098408" y="0"/>
                </a:lnTo>
                <a:lnTo>
                  <a:pt x="3098408" y="774731"/>
                </a:lnTo>
                <a:lnTo>
                  <a:pt x="0" y="77473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63" name="TextBox 63"/>
          <p:cNvSpPr txBox="1"/>
          <p:nvPr/>
        </p:nvSpPr>
        <p:spPr>
          <a:xfrm>
            <a:off x="8170609" y="7887091"/>
            <a:ext cx="2338065" cy="1128514"/>
          </a:xfrm>
          <a:prstGeom prst="rect">
            <a:avLst/>
          </a:prstGeom>
        </p:spPr>
        <p:txBody>
          <a:bodyPr lIns="0" tIns="0" rIns="0" bIns="0" rtlCol="0" anchor="t">
            <a:spAutoFit/>
          </a:bodyPr>
          <a:lstStyle/>
          <a:p>
            <a:pPr algn="ctr">
              <a:lnSpc>
                <a:spcPts val="2208"/>
              </a:lnSpc>
            </a:pPr>
            <a:r>
              <a:rPr lang="en-US" sz="1840" dirty="0">
                <a:solidFill>
                  <a:srgbClr val="FFFFFF"/>
                </a:solidFill>
                <a:latin typeface="TT Commons Pro"/>
                <a:ea typeface="TT Commons Pro"/>
                <a:cs typeface="TT Commons Pro"/>
                <a:sym typeface="TT Commons Pro"/>
              </a:rPr>
              <a:t>Get the Enhanced Image for Averaging Based Fusion and also for PCA Based Fusion</a:t>
            </a:r>
          </a:p>
        </p:txBody>
      </p:sp>
      <p:grpSp>
        <p:nvGrpSpPr>
          <p:cNvPr id="66" name="Group 66"/>
          <p:cNvGrpSpPr/>
          <p:nvPr/>
        </p:nvGrpSpPr>
        <p:grpSpPr>
          <a:xfrm>
            <a:off x="9367999" y="6524524"/>
            <a:ext cx="38100" cy="213384"/>
            <a:chOff x="0" y="0"/>
            <a:chExt cx="50800" cy="284512"/>
          </a:xfrm>
        </p:grpSpPr>
        <p:sp>
          <p:nvSpPr>
            <p:cNvPr id="67" name="Freeform 67"/>
            <p:cNvSpPr/>
            <p:nvPr/>
          </p:nvSpPr>
          <p:spPr>
            <a:xfrm>
              <a:off x="0" y="25400"/>
              <a:ext cx="50800" cy="233680"/>
            </a:xfrm>
            <a:custGeom>
              <a:avLst/>
              <a:gdLst/>
              <a:ahLst/>
              <a:cxnLst/>
              <a:rect l="l" t="t" r="r" b="b"/>
              <a:pathLst>
                <a:path w="50800" h="233680">
                  <a:moveTo>
                    <a:pt x="50800" y="0"/>
                  </a:moveTo>
                  <a:lnTo>
                    <a:pt x="50800" y="233680"/>
                  </a:lnTo>
                  <a:lnTo>
                    <a:pt x="0" y="233680"/>
                  </a:lnTo>
                  <a:lnTo>
                    <a:pt x="0" y="0"/>
                  </a:lnTo>
                  <a:close/>
                </a:path>
              </a:pathLst>
            </a:custGeom>
            <a:solidFill>
              <a:srgbClr val="000000"/>
            </a:solidFill>
          </p:spPr>
        </p:sp>
      </p:grpSp>
      <p:grpSp>
        <p:nvGrpSpPr>
          <p:cNvPr id="68" name="Group 68"/>
          <p:cNvGrpSpPr/>
          <p:nvPr/>
        </p:nvGrpSpPr>
        <p:grpSpPr>
          <a:xfrm>
            <a:off x="9339642" y="7489392"/>
            <a:ext cx="38100" cy="214320"/>
            <a:chOff x="0" y="0"/>
            <a:chExt cx="50800" cy="285760"/>
          </a:xfrm>
        </p:grpSpPr>
        <p:sp>
          <p:nvSpPr>
            <p:cNvPr id="69" name="Freeform 69"/>
            <p:cNvSpPr/>
            <p:nvPr/>
          </p:nvSpPr>
          <p:spPr>
            <a:xfrm>
              <a:off x="0" y="25400"/>
              <a:ext cx="50800" cy="234950"/>
            </a:xfrm>
            <a:custGeom>
              <a:avLst/>
              <a:gdLst/>
              <a:ahLst/>
              <a:cxnLst/>
              <a:rect l="l" t="t" r="r" b="b"/>
              <a:pathLst>
                <a:path w="50800" h="234950">
                  <a:moveTo>
                    <a:pt x="50800" y="0"/>
                  </a:moveTo>
                  <a:lnTo>
                    <a:pt x="50800" y="234950"/>
                  </a:lnTo>
                  <a:lnTo>
                    <a:pt x="0" y="234950"/>
                  </a:lnTo>
                  <a:lnTo>
                    <a:pt x="0" y="0"/>
                  </a:lnTo>
                  <a:close/>
                </a:path>
              </a:pathLst>
            </a:custGeom>
            <a:solidFill>
              <a:srgbClr val="000000"/>
            </a:solidFill>
          </p:spPr>
        </p:sp>
      </p:grpSp>
      <p:grpSp>
        <p:nvGrpSpPr>
          <p:cNvPr id="70" name="Group 70"/>
          <p:cNvGrpSpPr/>
          <p:nvPr/>
        </p:nvGrpSpPr>
        <p:grpSpPr>
          <a:xfrm>
            <a:off x="10847704" y="8071757"/>
            <a:ext cx="3080859" cy="38100"/>
            <a:chOff x="0" y="0"/>
            <a:chExt cx="4107812" cy="50800"/>
          </a:xfrm>
        </p:grpSpPr>
        <p:sp>
          <p:nvSpPr>
            <p:cNvPr id="71" name="Freeform 71"/>
            <p:cNvSpPr/>
            <p:nvPr/>
          </p:nvSpPr>
          <p:spPr>
            <a:xfrm>
              <a:off x="25400" y="0"/>
              <a:ext cx="4057015" cy="50800"/>
            </a:xfrm>
            <a:custGeom>
              <a:avLst/>
              <a:gdLst/>
              <a:ahLst/>
              <a:cxnLst/>
              <a:rect l="l" t="t" r="r" b="b"/>
              <a:pathLst>
                <a:path w="4057015" h="50800">
                  <a:moveTo>
                    <a:pt x="4057015" y="50800"/>
                  </a:moveTo>
                  <a:lnTo>
                    <a:pt x="0" y="50800"/>
                  </a:lnTo>
                  <a:lnTo>
                    <a:pt x="0" y="0"/>
                  </a:lnTo>
                  <a:lnTo>
                    <a:pt x="4057015" y="0"/>
                  </a:lnTo>
                  <a:close/>
                </a:path>
              </a:pathLst>
            </a:custGeom>
            <a:solidFill>
              <a:srgbClr val="000000"/>
            </a:solidFill>
          </p:spPr>
        </p:sp>
      </p:grpSp>
      <p:grpSp>
        <p:nvGrpSpPr>
          <p:cNvPr id="77" name="Group 77"/>
          <p:cNvGrpSpPr/>
          <p:nvPr/>
        </p:nvGrpSpPr>
        <p:grpSpPr>
          <a:xfrm>
            <a:off x="3107578" y="7153639"/>
            <a:ext cx="3385111" cy="45719"/>
            <a:chOff x="0" y="0"/>
            <a:chExt cx="6236889" cy="50800"/>
          </a:xfrm>
        </p:grpSpPr>
        <p:sp>
          <p:nvSpPr>
            <p:cNvPr id="78" name="Freeform 78"/>
            <p:cNvSpPr/>
            <p:nvPr/>
          </p:nvSpPr>
          <p:spPr>
            <a:xfrm>
              <a:off x="25400" y="0"/>
              <a:ext cx="6186043" cy="50800"/>
            </a:xfrm>
            <a:custGeom>
              <a:avLst/>
              <a:gdLst/>
              <a:ahLst/>
              <a:cxnLst/>
              <a:rect l="l" t="t" r="r" b="b"/>
              <a:pathLst>
                <a:path w="6186043" h="50800">
                  <a:moveTo>
                    <a:pt x="6186043" y="50800"/>
                  </a:moveTo>
                  <a:lnTo>
                    <a:pt x="0" y="50800"/>
                  </a:lnTo>
                  <a:lnTo>
                    <a:pt x="0" y="0"/>
                  </a:lnTo>
                  <a:lnTo>
                    <a:pt x="6186043" y="0"/>
                  </a:lnTo>
                  <a:close/>
                </a:path>
              </a:pathLst>
            </a:custGeom>
            <a:solidFill>
              <a:srgbClr val="000000"/>
            </a:solidFill>
          </p:spPr>
        </p:sp>
      </p:grpSp>
      <p:sp>
        <p:nvSpPr>
          <p:cNvPr id="84" name="TextBox 84"/>
          <p:cNvSpPr txBox="1"/>
          <p:nvPr/>
        </p:nvSpPr>
        <p:spPr>
          <a:xfrm>
            <a:off x="6776867" y="9655031"/>
            <a:ext cx="5149589" cy="448008"/>
          </a:xfrm>
          <a:prstGeom prst="rect">
            <a:avLst/>
          </a:prstGeom>
        </p:spPr>
        <p:txBody>
          <a:bodyPr lIns="0" tIns="0" rIns="0" bIns="0" rtlCol="0" anchor="t">
            <a:spAutoFit/>
          </a:bodyPr>
          <a:lstStyle/>
          <a:p>
            <a:pPr algn="ctr">
              <a:lnSpc>
                <a:spcPts val="3754"/>
              </a:lnSpc>
            </a:pPr>
            <a:r>
              <a:rPr lang="en-US" sz="2681" b="1" spc="53" dirty="0">
                <a:solidFill>
                  <a:srgbClr val="000000"/>
                </a:solidFill>
                <a:latin typeface="TT Commons Pro Bold"/>
                <a:ea typeface="TT Commons Pro Bold"/>
                <a:cs typeface="TT Commons Pro Bold"/>
                <a:sym typeface="TT Commons Pro Bold"/>
              </a:rPr>
              <a:t>Figure: User Activity Diagram</a:t>
            </a:r>
          </a:p>
        </p:txBody>
      </p:sp>
      <p:sp>
        <p:nvSpPr>
          <p:cNvPr id="85" name="TextBox 85"/>
          <p:cNvSpPr txBox="1"/>
          <p:nvPr/>
        </p:nvSpPr>
        <p:spPr>
          <a:xfrm>
            <a:off x="463600" y="345321"/>
            <a:ext cx="4958693" cy="589905"/>
          </a:xfrm>
          <a:prstGeom prst="rect">
            <a:avLst/>
          </a:prstGeom>
        </p:spPr>
        <p:txBody>
          <a:bodyPr wrap="square" lIns="0" tIns="0" rIns="0" bIns="0" rtlCol="0" anchor="t">
            <a:spAutoFit/>
          </a:bodyPr>
          <a:lstStyle/>
          <a:p>
            <a:pPr algn="l">
              <a:lnSpc>
                <a:spcPts val="4618"/>
              </a:lnSpc>
            </a:pPr>
            <a:r>
              <a:rPr lang="en-US" sz="4000" b="1" spc="64" dirty="0">
                <a:solidFill>
                  <a:srgbClr val="C84754"/>
                </a:solidFill>
                <a:latin typeface="TT Commons Pro Bold"/>
                <a:ea typeface="TT Commons Pro Bold"/>
                <a:cs typeface="TT Commons Pro Bold"/>
                <a:sym typeface="TT Commons Pro Bold"/>
              </a:rPr>
              <a:t>User Activity Diagram</a:t>
            </a:r>
          </a:p>
        </p:txBody>
      </p:sp>
      <p:sp>
        <p:nvSpPr>
          <p:cNvPr id="86" name="Freeform 86"/>
          <p:cNvSpPr/>
          <p:nvPr/>
        </p:nvSpPr>
        <p:spPr>
          <a:xfrm>
            <a:off x="9126543" y="94835"/>
            <a:ext cx="597212" cy="545439"/>
          </a:xfrm>
          <a:custGeom>
            <a:avLst/>
            <a:gdLst/>
            <a:ahLst/>
            <a:cxnLst/>
            <a:rect l="l" t="t" r="r" b="b"/>
            <a:pathLst>
              <a:path w="597212" h="545439">
                <a:moveTo>
                  <a:pt x="0" y="0"/>
                </a:moveTo>
                <a:lnTo>
                  <a:pt x="597212" y="0"/>
                </a:lnTo>
                <a:lnTo>
                  <a:pt x="597212" y="545439"/>
                </a:lnTo>
                <a:lnTo>
                  <a:pt x="0" y="54543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grpSp>
        <p:nvGrpSpPr>
          <p:cNvPr id="87" name="Group 87"/>
          <p:cNvGrpSpPr/>
          <p:nvPr/>
        </p:nvGrpSpPr>
        <p:grpSpPr>
          <a:xfrm>
            <a:off x="9406099" y="705924"/>
            <a:ext cx="38100" cy="590550"/>
            <a:chOff x="0" y="0"/>
            <a:chExt cx="50800" cy="787400"/>
          </a:xfrm>
        </p:grpSpPr>
        <p:sp>
          <p:nvSpPr>
            <p:cNvPr id="88" name="Freeform 88"/>
            <p:cNvSpPr/>
            <p:nvPr/>
          </p:nvSpPr>
          <p:spPr>
            <a:xfrm>
              <a:off x="0" y="25400"/>
              <a:ext cx="50800" cy="736600"/>
            </a:xfrm>
            <a:custGeom>
              <a:avLst/>
              <a:gdLst/>
              <a:ahLst/>
              <a:cxnLst/>
              <a:rect l="l" t="t" r="r" b="b"/>
              <a:pathLst>
                <a:path w="50800" h="736600">
                  <a:moveTo>
                    <a:pt x="50800" y="0"/>
                  </a:moveTo>
                  <a:lnTo>
                    <a:pt x="50800" y="736600"/>
                  </a:lnTo>
                  <a:lnTo>
                    <a:pt x="0" y="736600"/>
                  </a:lnTo>
                  <a:lnTo>
                    <a:pt x="0" y="0"/>
                  </a:lnTo>
                  <a:close/>
                </a:path>
              </a:pathLst>
            </a:custGeom>
            <a:solidFill>
              <a:srgbClr val="000000"/>
            </a:solidFill>
          </p:spPr>
        </p:sp>
      </p:grpSp>
      <p:grpSp>
        <p:nvGrpSpPr>
          <p:cNvPr id="89" name="Group 89"/>
          <p:cNvGrpSpPr/>
          <p:nvPr/>
        </p:nvGrpSpPr>
        <p:grpSpPr>
          <a:xfrm>
            <a:off x="13498424" y="8391703"/>
            <a:ext cx="784081" cy="800132"/>
            <a:chOff x="0" y="0"/>
            <a:chExt cx="1045441" cy="1066843"/>
          </a:xfrm>
        </p:grpSpPr>
        <p:sp>
          <p:nvSpPr>
            <p:cNvPr id="90" name="Freeform 90"/>
            <p:cNvSpPr/>
            <p:nvPr/>
          </p:nvSpPr>
          <p:spPr>
            <a:xfrm>
              <a:off x="0" y="0"/>
              <a:ext cx="1045464" cy="1066800"/>
            </a:xfrm>
            <a:custGeom>
              <a:avLst/>
              <a:gdLst/>
              <a:ahLst/>
              <a:cxnLst/>
              <a:rect l="l" t="t" r="r" b="b"/>
              <a:pathLst>
                <a:path w="1045464" h="1066800">
                  <a:moveTo>
                    <a:pt x="0" y="533400"/>
                  </a:moveTo>
                  <a:cubicBezTo>
                    <a:pt x="0" y="239141"/>
                    <a:pt x="233680" y="0"/>
                    <a:pt x="522732" y="0"/>
                  </a:cubicBezTo>
                  <a:lnTo>
                    <a:pt x="522732" y="16891"/>
                  </a:lnTo>
                  <a:lnTo>
                    <a:pt x="522732" y="0"/>
                  </a:lnTo>
                  <a:cubicBezTo>
                    <a:pt x="811784" y="0"/>
                    <a:pt x="1045464" y="239141"/>
                    <a:pt x="1045464" y="533400"/>
                  </a:cubicBezTo>
                  <a:lnTo>
                    <a:pt x="1028446" y="533400"/>
                  </a:lnTo>
                  <a:lnTo>
                    <a:pt x="1045337" y="533400"/>
                  </a:lnTo>
                  <a:cubicBezTo>
                    <a:pt x="1045337" y="827659"/>
                    <a:pt x="811657" y="1066800"/>
                    <a:pt x="522605" y="1066800"/>
                  </a:cubicBezTo>
                  <a:lnTo>
                    <a:pt x="522605" y="1049909"/>
                  </a:lnTo>
                  <a:lnTo>
                    <a:pt x="522605" y="1066800"/>
                  </a:lnTo>
                  <a:cubicBezTo>
                    <a:pt x="233680" y="1066800"/>
                    <a:pt x="0" y="827659"/>
                    <a:pt x="0" y="533400"/>
                  </a:cubicBezTo>
                  <a:lnTo>
                    <a:pt x="16891" y="533400"/>
                  </a:lnTo>
                  <a:lnTo>
                    <a:pt x="33909" y="533400"/>
                  </a:lnTo>
                  <a:lnTo>
                    <a:pt x="16891" y="533400"/>
                  </a:lnTo>
                  <a:lnTo>
                    <a:pt x="0" y="533400"/>
                  </a:lnTo>
                  <a:moveTo>
                    <a:pt x="33909" y="533400"/>
                  </a:moveTo>
                  <a:cubicBezTo>
                    <a:pt x="33909" y="542798"/>
                    <a:pt x="26289" y="550291"/>
                    <a:pt x="17018" y="550291"/>
                  </a:cubicBezTo>
                  <a:cubicBezTo>
                    <a:pt x="7747" y="550291"/>
                    <a:pt x="0" y="542798"/>
                    <a:pt x="0" y="533400"/>
                  </a:cubicBezTo>
                  <a:cubicBezTo>
                    <a:pt x="0" y="524002"/>
                    <a:pt x="7620" y="516509"/>
                    <a:pt x="16891" y="516509"/>
                  </a:cubicBezTo>
                  <a:cubicBezTo>
                    <a:pt x="26162" y="516509"/>
                    <a:pt x="33782" y="524129"/>
                    <a:pt x="33782" y="533400"/>
                  </a:cubicBezTo>
                  <a:cubicBezTo>
                    <a:pt x="33782" y="809625"/>
                    <a:pt x="252984" y="1033018"/>
                    <a:pt x="522605" y="1033018"/>
                  </a:cubicBezTo>
                  <a:cubicBezTo>
                    <a:pt x="792226" y="1033018"/>
                    <a:pt x="1011555" y="809625"/>
                    <a:pt x="1011555" y="533400"/>
                  </a:cubicBezTo>
                  <a:cubicBezTo>
                    <a:pt x="1011555" y="257175"/>
                    <a:pt x="792353" y="33909"/>
                    <a:pt x="522732" y="33909"/>
                  </a:cubicBezTo>
                  <a:lnTo>
                    <a:pt x="522732" y="16891"/>
                  </a:lnTo>
                  <a:lnTo>
                    <a:pt x="522732" y="33909"/>
                  </a:lnTo>
                  <a:cubicBezTo>
                    <a:pt x="253111" y="33909"/>
                    <a:pt x="33909" y="257175"/>
                    <a:pt x="33909" y="533400"/>
                  </a:cubicBezTo>
                  <a:close/>
                </a:path>
              </a:pathLst>
            </a:custGeom>
            <a:solidFill>
              <a:srgbClr val="1C334E"/>
            </a:solidFill>
          </p:spPr>
        </p:sp>
      </p:grpSp>
      <p:grpSp>
        <p:nvGrpSpPr>
          <p:cNvPr id="91" name="Group 73">
            <a:extLst>
              <a:ext uri="{FF2B5EF4-FFF2-40B4-BE49-F238E27FC236}">
                <a16:creationId xmlns:a16="http://schemas.microsoft.com/office/drawing/2014/main" id="{024D0D28-3865-F1AD-9DCE-850CD799BAA6}"/>
              </a:ext>
            </a:extLst>
          </p:cNvPr>
          <p:cNvGrpSpPr/>
          <p:nvPr/>
        </p:nvGrpSpPr>
        <p:grpSpPr>
          <a:xfrm>
            <a:off x="5134711" y="5589313"/>
            <a:ext cx="1370726" cy="38100"/>
            <a:chOff x="0" y="0"/>
            <a:chExt cx="1827635" cy="50800"/>
          </a:xfrm>
        </p:grpSpPr>
        <p:sp>
          <p:nvSpPr>
            <p:cNvPr id="92" name="Freeform 74">
              <a:extLst>
                <a:ext uri="{FF2B5EF4-FFF2-40B4-BE49-F238E27FC236}">
                  <a16:creationId xmlns:a16="http://schemas.microsoft.com/office/drawing/2014/main" id="{26225B73-9470-C358-90CC-ADB9601EC40A}"/>
                </a:ext>
              </a:extLst>
            </p:cNvPr>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93" name="Group 75">
            <a:extLst>
              <a:ext uri="{FF2B5EF4-FFF2-40B4-BE49-F238E27FC236}">
                <a16:creationId xmlns:a16="http://schemas.microsoft.com/office/drawing/2014/main" id="{954FC5E9-27E1-5D8B-77C7-D19ACE2898F1}"/>
              </a:ext>
            </a:extLst>
          </p:cNvPr>
          <p:cNvGrpSpPr/>
          <p:nvPr/>
        </p:nvGrpSpPr>
        <p:grpSpPr>
          <a:xfrm flipH="1">
            <a:off x="6427875" y="5589313"/>
            <a:ext cx="76299" cy="2581024"/>
            <a:chOff x="0" y="0"/>
            <a:chExt cx="75720" cy="1711600"/>
          </a:xfrm>
        </p:grpSpPr>
        <p:sp>
          <p:nvSpPr>
            <p:cNvPr id="94" name="Freeform 76">
              <a:extLst>
                <a:ext uri="{FF2B5EF4-FFF2-40B4-BE49-F238E27FC236}">
                  <a16:creationId xmlns:a16="http://schemas.microsoft.com/office/drawing/2014/main" id="{48F394E1-C31F-B061-BC1E-68D43C37BDDD}"/>
                </a:ext>
              </a:extLst>
            </p:cNvPr>
            <p:cNvSpPr/>
            <p:nvPr/>
          </p:nvSpPr>
          <p:spPr>
            <a:xfrm>
              <a:off x="0" y="25019"/>
              <a:ext cx="75692" cy="1661541"/>
            </a:xfrm>
            <a:custGeom>
              <a:avLst/>
              <a:gdLst/>
              <a:ahLst/>
              <a:cxnLst/>
              <a:rect l="l" t="t" r="r" b="b"/>
              <a:pathLst>
                <a:path w="75692" h="1661541">
                  <a:moveTo>
                    <a:pt x="0" y="1660779"/>
                  </a:moveTo>
                  <a:lnTo>
                    <a:pt x="24892" y="0"/>
                  </a:lnTo>
                  <a:lnTo>
                    <a:pt x="75692" y="762"/>
                  </a:lnTo>
                  <a:lnTo>
                    <a:pt x="50800" y="1661541"/>
                  </a:lnTo>
                  <a:close/>
                </a:path>
              </a:pathLst>
            </a:custGeom>
            <a:solidFill>
              <a:srgbClr val="000000"/>
            </a:solidFill>
          </p:spPr>
        </p:sp>
      </p:grpSp>
      <p:sp>
        <p:nvSpPr>
          <p:cNvPr id="95" name="Freeform 25">
            <a:extLst>
              <a:ext uri="{FF2B5EF4-FFF2-40B4-BE49-F238E27FC236}">
                <a16:creationId xmlns:a16="http://schemas.microsoft.com/office/drawing/2014/main" id="{39F7885F-2D59-EA67-0547-4CA8509457C0}"/>
              </a:ext>
            </a:extLst>
          </p:cNvPr>
          <p:cNvSpPr/>
          <p:nvPr/>
        </p:nvSpPr>
        <p:spPr>
          <a:xfrm>
            <a:off x="5299956" y="7840596"/>
            <a:ext cx="193081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6" name="Freeform 25">
            <a:extLst>
              <a:ext uri="{FF2B5EF4-FFF2-40B4-BE49-F238E27FC236}">
                <a16:creationId xmlns:a16="http://schemas.microsoft.com/office/drawing/2014/main" id="{F4EF33D0-F6DC-70B2-AB45-E5DB37A9A64D}"/>
              </a:ext>
            </a:extLst>
          </p:cNvPr>
          <p:cNvSpPr/>
          <p:nvPr/>
        </p:nvSpPr>
        <p:spPr>
          <a:xfrm>
            <a:off x="2534183" y="7776921"/>
            <a:ext cx="140913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97" name="Group 17">
            <a:extLst>
              <a:ext uri="{FF2B5EF4-FFF2-40B4-BE49-F238E27FC236}">
                <a16:creationId xmlns:a16="http://schemas.microsoft.com/office/drawing/2014/main" id="{DD81C281-17A9-270B-F226-6DFBBC6AA175}"/>
              </a:ext>
            </a:extLst>
          </p:cNvPr>
          <p:cNvGrpSpPr/>
          <p:nvPr/>
        </p:nvGrpSpPr>
        <p:grpSpPr>
          <a:xfrm>
            <a:off x="3103272" y="7112884"/>
            <a:ext cx="76271" cy="818121"/>
            <a:chOff x="0" y="0"/>
            <a:chExt cx="50800" cy="473336"/>
          </a:xfrm>
        </p:grpSpPr>
        <p:sp>
          <p:nvSpPr>
            <p:cNvPr id="98" name="Freeform 18">
              <a:extLst>
                <a:ext uri="{FF2B5EF4-FFF2-40B4-BE49-F238E27FC236}">
                  <a16:creationId xmlns:a16="http://schemas.microsoft.com/office/drawing/2014/main" id="{71442599-EF91-F468-A8C6-67DC26A7AE29}"/>
                </a:ext>
              </a:extLst>
            </p:cNvPr>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99" name="TextBox 20">
            <a:extLst>
              <a:ext uri="{FF2B5EF4-FFF2-40B4-BE49-F238E27FC236}">
                <a16:creationId xmlns:a16="http://schemas.microsoft.com/office/drawing/2014/main" id="{55C1A627-DD9C-B8C1-AFCF-29CF1769287F}"/>
              </a:ext>
            </a:extLst>
          </p:cNvPr>
          <p:cNvSpPr txBox="1"/>
          <p:nvPr/>
        </p:nvSpPr>
        <p:spPr>
          <a:xfrm>
            <a:off x="5572152" y="8338251"/>
            <a:ext cx="1409139" cy="875624"/>
          </a:xfrm>
          <a:prstGeom prst="rect">
            <a:avLst/>
          </a:prstGeom>
        </p:spPr>
        <p:txBody>
          <a:bodyPr wrap="square" lIns="0" tIns="0" rIns="0" bIns="0" rtlCol="0" anchor="t">
            <a:spAutoFit/>
          </a:bodyPr>
          <a:lstStyle/>
          <a:p>
            <a:pPr algn="ctr">
              <a:lnSpc>
                <a:spcPts val="2287"/>
              </a:lnSpc>
            </a:pPr>
            <a:r>
              <a:rPr lang="en-US" sz="1904" dirty="0">
                <a:solidFill>
                  <a:srgbClr val="FFFFFF"/>
                </a:solidFill>
                <a:latin typeface="TT Commons Pro"/>
                <a:ea typeface="TT Commons Pro"/>
                <a:cs typeface="TT Commons Pro"/>
                <a:sym typeface="TT Commons Pro"/>
              </a:rPr>
              <a:t>View Image conversion Demo</a:t>
            </a:r>
          </a:p>
        </p:txBody>
      </p:sp>
      <p:sp>
        <p:nvSpPr>
          <p:cNvPr id="100" name="TextBox 20">
            <a:extLst>
              <a:ext uri="{FF2B5EF4-FFF2-40B4-BE49-F238E27FC236}">
                <a16:creationId xmlns:a16="http://schemas.microsoft.com/office/drawing/2014/main" id="{BFF8EB1E-77EA-ADAE-2281-376719914A94}"/>
              </a:ext>
            </a:extLst>
          </p:cNvPr>
          <p:cNvSpPr txBox="1"/>
          <p:nvPr/>
        </p:nvSpPr>
        <p:spPr>
          <a:xfrm>
            <a:off x="2695086" y="8233257"/>
            <a:ext cx="1063515" cy="865237"/>
          </a:xfrm>
          <a:prstGeom prst="rect">
            <a:avLst/>
          </a:prstGeom>
        </p:spPr>
        <p:txBody>
          <a:bodyPr wrap="square" lIns="0" tIns="0" rIns="0" bIns="0" rtlCol="0" anchor="t">
            <a:spAutoFit/>
          </a:bodyPr>
          <a:lstStyle/>
          <a:p>
            <a:pPr algn="ctr">
              <a:lnSpc>
                <a:spcPts val="2287"/>
              </a:lnSpc>
            </a:pPr>
            <a:r>
              <a:rPr lang="en-US" sz="1600" dirty="0">
                <a:solidFill>
                  <a:srgbClr val="FFFFFF"/>
                </a:solidFill>
                <a:latin typeface="TT Commons Pro"/>
                <a:ea typeface="TT Commons Pro"/>
                <a:cs typeface="TT Commons Pro"/>
                <a:sym typeface="TT Commons Pro"/>
              </a:rPr>
              <a:t>Information of the team members</a:t>
            </a:r>
          </a:p>
        </p:txBody>
      </p:sp>
      <p:sp>
        <p:nvSpPr>
          <p:cNvPr id="101" name="TextBox 42">
            <a:extLst>
              <a:ext uri="{FF2B5EF4-FFF2-40B4-BE49-F238E27FC236}">
                <a16:creationId xmlns:a16="http://schemas.microsoft.com/office/drawing/2014/main" id="{7B03AE4D-1018-F43F-B4E6-6CF608E5AE16}"/>
              </a:ext>
            </a:extLst>
          </p:cNvPr>
          <p:cNvSpPr txBox="1"/>
          <p:nvPr/>
        </p:nvSpPr>
        <p:spPr>
          <a:xfrm>
            <a:off x="4789442" y="7356414"/>
            <a:ext cx="1612905" cy="492443"/>
          </a:xfrm>
          <a:prstGeom prst="rect">
            <a:avLst/>
          </a:prstGeom>
        </p:spPr>
        <p:txBody>
          <a:bodyPr wrap="square" lIns="0" tIns="0" rIns="0" bIns="0" rtlCol="0" anchor="t">
            <a:spAutoFit/>
          </a:bodyPr>
          <a:lstStyle/>
          <a:p>
            <a:pPr algn="ctr"/>
            <a:r>
              <a:rPr lang="en-US" sz="1600" b="1" spc="42" dirty="0">
                <a:solidFill>
                  <a:srgbClr val="000000"/>
                </a:solidFill>
                <a:latin typeface="TT Commons Pro Bold"/>
                <a:ea typeface="TT Commons Pro Bold"/>
                <a:cs typeface="TT Commons Pro Bold"/>
                <a:sym typeface="TT Commons Pro Bold"/>
              </a:rPr>
              <a:t>Results of Sample Images</a:t>
            </a:r>
          </a:p>
        </p:txBody>
      </p:sp>
      <p:sp>
        <p:nvSpPr>
          <p:cNvPr id="102" name="TextBox 42">
            <a:extLst>
              <a:ext uri="{FF2B5EF4-FFF2-40B4-BE49-F238E27FC236}">
                <a16:creationId xmlns:a16="http://schemas.microsoft.com/office/drawing/2014/main" id="{D3AA6AA4-F749-C0B0-72C6-C46B13A1F179}"/>
              </a:ext>
            </a:extLst>
          </p:cNvPr>
          <p:cNvSpPr txBox="1"/>
          <p:nvPr/>
        </p:nvSpPr>
        <p:spPr>
          <a:xfrm>
            <a:off x="2999148" y="7310170"/>
            <a:ext cx="1282535" cy="492443"/>
          </a:xfrm>
          <a:prstGeom prst="rect">
            <a:avLst/>
          </a:prstGeom>
        </p:spPr>
        <p:txBody>
          <a:bodyPr wrap="square" lIns="0" tIns="0" rIns="0" bIns="0" rtlCol="0" anchor="t">
            <a:spAutoFit/>
          </a:bodyPr>
          <a:lstStyle/>
          <a:p>
            <a:pPr algn="ctr"/>
            <a:r>
              <a:rPr lang="en-US" sz="1600" b="1" spc="42" dirty="0">
                <a:solidFill>
                  <a:srgbClr val="000000"/>
                </a:solidFill>
                <a:latin typeface="TT Commons Pro Bold"/>
                <a:ea typeface="TT Commons Pro Bold"/>
                <a:cs typeface="TT Commons Pro Bold"/>
                <a:sym typeface="TT Commons Pro Bold"/>
              </a:rPr>
              <a:t>Team Members</a:t>
            </a:r>
          </a:p>
        </p:txBody>
      </p:sp>
      <p:grpSp>
        <p:nvGrpSpPr>
          <p:cNvPr id="103" name="Group 73">
            <a:extLst>
              <a:ext uri="{FF2B5EF4-FFF2-40B4-BE49-F238E27FC236}">
                <a16:creationId xmlns:a16="http://schemas.microsoft.com/office/drawing/2014/main" id="{914E4D3F-5CF4-D8F6-E3DC-4A3A94563A55}"/>
              </a:ext>
            </a:extLst>
          </p:cNvPr>
          <p:cNvGrpSpPr/>
          <p:nvPr/>
        </p:nvGrpSpPr>
        <p:grpSpPr>
          <a:xfrm flipV="1">
            <a:off x="3895907" y="3290248"/>
            <a:ext cx="2965263" cy="84096"/>
            <a:chOff x="0" y="0"/>
            <a:chExt cx="1827635" cy="50800"/>
          </a:xfrm>
        </p:grpSpPr>
        <p:sp>
          <p:nvSpPr>
            <p:cNvPr id="104" name="Freeform 74">
              <a:extLst>
                <a:ext uri="{FF2B5EF4-FFF2-40B4-BE49-F238E27FC236}">
                  <a16:creationId xmlns:a16="http://schemas.microsoft.com/office/drawing/2014/main" id="{98CA0F7F-38FF-AE1B-4BB9-0459E4257149}"/>
                </a:ext>
              </a:extLst>
            </p:cNvPr>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105" name="Group 77">
            <a:extLst>
              <a:ext uri="{FF2B5EF4-FFF2-40B4-BE49-F238E27FC236}">
                <a16:creationId xmlns:a16="http://schemas.microsoft.com/office/drawing/2014/main" id="{3A9B4E7C-06C9-8F89-4E9C-900684E6A96F}"/>
              </a:ext>
            </a:extLst>
          </p:cNvPr>
          <p:cNvGrpSpPr/>
          <p:nvPr/>
        </p:nvGrpSpPr>
        <p:grpSpPr>
          <a:xfrm>
            <a:off x="11174542" y="4751251"/>
            <a:ext cx="2071481" cy="60771"/>
            <a:chOff x="0" y="0"/>
            <a:chExt cx="6236889" cy="50800"/>
          </a:xfrm>
        </p:grpSpPr>
        <p:sp>
          <p:nvSpPr>
            <p:cNvPr id="106" name="Freeform 78">
              <a:extLst>
                <a:ext uri="{FF2B5EF4-FFF2-40B4-BE49-F238E27FC236}">
                  <a16:creationId xmlns:a16="http://schemas.microsoft.com/office/drawing/2014/main" id="{445F5B0B-B857-74D2-3BF1-02F0C387320D}"/>
                </a:ext>
              </a:extLst>
            </p:cNvPr>
            <p:cNvSpPr/>
            <p:nvPr/>
          </p:nvSpPr>
          <p:spPr>
            <a:xfrm>
              <a:off x="25400" y="0"/>
              <a:ext cx="6186043" cy="50800"/>
            </a:xfrm>
            <a:custGeom>
              <a:avLst/>
              <a:gdLst/>
              <a:ahLst/>
              <a:cxnLst/>
              <a:rect l="l" t="t" r="r" b="b"/>
              <a:pathLst>
                <a:path w="6186043" h="50800">
                  <a:moveTo>
                    <a:pt x="6186043" y="50800"/>
                  </a:moveTo>
                  <a:lnTo>
                    <a:pt x="0" y="50800"/>
                  </a:lnTo>
                  <a:lnTo>
                    <a:pt x="0" y="0"/>
                  </a:lnTo>
                  <a:lnTo>
                    <a:pt x="6186043" y="0"/>
                  </a:lnTo>
                  <a:close/>
                </a:path>
              </a:pathLst>
            </a:custGeom>
            <a:solidFill>
              <a:srgbClr val="000000"/>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85">
            <a:extLst>
              <a:ext uri="{FF2B5EF4-FFF2-40B4-BE49-F238E27FC236}">
                <a16:creationId xmlns:a16="http://schemas.microsoft.com/office/drawing/2014/main" id="{7C6F9CE3-AAF2-A6D0-6477-6CB40964F8AF}"/>
              </a:ext>
            </a:extLst>
          </p:cNvPr>
          <p:cNvSpPr txBox="1"/>
          <p:nvPr/>
        </p:nvSpPr>
        <p:spPr>
          <a:xfrm>
            <a:off x="457200" y="800100"/>
            <a:ext cx="5632400" cy="604909"/>
          </a:xfrm>
          <a:prstGeom prst="rect">
            <a:avLst/>
          </a:prstGeom>
        </p:spPr>
        <p:txBody>
          <a:bodyPr wrap="square" lIns="0" tIns="0" rIns="0" bIns="0" rtlCol="0" anchor="t">
            <a:spAutoFit/>
          </a:bodyPr>
          <a:lstStyle/>
          <a:p>
            <a:pPr algn="l">
              <a:lnSpc>
                <a:spcPts val="4618"/>
              </a:lnSpc>
            </a:pPr>
            <a:r>
              <a:rPr lang="en-US" sz="4800" b="1" spc="64" dirty="0">
                <a:solidFill>
                  <a:srgbClr val="C84754"/>
                </a:solidFill>
                <a:latin typeface="TT Commons Pro Bold"/>
                <a:ea typeface="TT Commons Pro Bold"/>
                <a:cs typeface="TT Commons Pro Bold"/>
                <a:sym typeface="TT Commons Pro Bold"/>
              </a:rPr>
              <a:t>Use Case Diagram</a:t>
            </a:r>
          </a:p>
        </p:txBody>
      </p:sp>
      <p:pic>
        <p:nvPicPr>
          <p:cNvPr id="75" name="Graphic 74" descr="Man with solid fill">
            <a:extLst>
              <a:ext uri="{FF2B5EF4-FFF2-40B4-BE49-F238E27FC236}">
                <a16:creationId xmlns:a16="http://schemas.microsoft.com/office/drawing/2014/main" id="{B1DB5768-8BE9-B486-C828-F47AAB5505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6344" y="4139648"/>
            <a:ext cx="1676400" cy="1676400"/>
          </a:xfrm>
          <a:prstGeom prst="rect">
            <a:avLst/>
          </a:prstGeom>
        </p:spPr>
      </p:pic>
      <p:sp>
        <p:nvSpPr>
          <p:cNvPr id="78" name="Rectangle 77">
            <a:extLst>
              <a:ext uri="{FF2B5EF4-FFF2-40B4-BE49-F238E27FC236}">
                <a16:creationId xmlns:a16="http://schemas.microsoft.com/office/drawing/2014/main" id="{51445585-E097-5883-B10A-13E2FB48BDA3}"/>
              </a:ext>
            </a:extLst>
          </p:cNvPr>
          <p:cNvSpPr/>
          <p:nvPr/>
        </p:nvSpPr>
        <p:spPr>
          <a:xfrm>
            <a:off x="6172200" y="1866900"/>
            <a:ext cx="5943600" cy="6858000"/>
          </a:xfrm>
          <a:prstGeom prst="rect">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CA67F1DB-84FB-8F13-D723-E1A224A0C079}"/>
              </a:ext>
            </a:extLst>
          </p:cNvPr>
          <p:cNvSpPr/>
          <p:nvPr/>
        </p:nvSpPr>
        <p:spPr>
          <a:xfrm>
            <a:off x="7880074" y="2352261"/>
            <a:ext cx="2514600" cy="13716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dirty="0"/>
              <a:t>Upload raw Image</a:t>
            </a:r>
          </a:p>
        </p:txBody>
      </p:sp>
      <p:sp>
        <p:nvSpPr>
          <p:cNvPr id="80" name="Oval 79">
            <a:extLst>
              <a:ext uri="{FF2B5EF4-FFF2-40B4-BE49-F238E27FC236}">
                <a16:creationId xmlns:a16="http://schemas.microsoft.com/office/drawing/2014/main" id="{42A5F89E-19F0-1943-363C-C89CF3C208D4}"/>
              </a:ext>
            </a:extLst>
          </p:cNvPr>
          <p:cNvSpPr/>
          <p:nvPr/>
        </p:nvSpPr>
        <p:spPr>
          <a:xfrm>
            <a:off x="7575274" y="4101548"/>
            <a:ext cx="3124200" cy="16764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t>Chose the raw Image is Greenish or Bluish</a:t>
            </a:r>
          </a:p>
        </p:txBody>
      </p:sp>
      <p:sp>
        <p:nvSpPr>
          <p:cNvPr id="81" name="Oval 80">
            <a:extLst>
              <a:ext uri="{FF2B5EF4-FFF2-40B4-BE49-F238E27FC236}">
                <a16:creationId xmlns:a16="http://schemas.microsoft.com/office/drawing/2014/main" id="{E3C62FC9-CBCC-5428-A3DA-8B254BC84AC9}"/>
              </a:ext>
            </a:extLst>
          </p:cNvPr>
          <p:cNvSpPr/>
          <p:nvPr/>
        </p:nvSpPr>
        <p:spPr>
          <a:xfrm>
            <a:off x="7581900" y="6134100"/>
            <a:ext cx="3124200" cy="189009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t>Get the Enhanced Image </a:t>
            </a:r>
          </a:p>
        </p:txBody>
      </p:sp>
      <p:cxnSp>
        <p:nvCxnSpPr>
          <p:cNvPr id="85" name="Straight Connector 84">
            <a:extLst>
              <a:ext uri="{FF2B5EF4-FFF2-40B4-BE49-F238E27FC236}">
                <a16:creationId xmlns:a16="http://schemas.microsoft.com/office/drawing/2014/main" id="{7F8EECDF-2801-2752-A550-C7C999EEA5F6}"/>
              </a:ext>
            </a:extLst>
          </p:cNvPr>
          <p:cNvCxnSpPr>
            <a:cxnSpLocks/>
            <a:endCxn id="79" idx="2"/>
          </p:cNvCxnSpPr>
          <p:nvPr/>
        </p:nvCxnSpPr>
        <p:spPr>
          <a:xfrm flipV="1">
            <a:off x="4267200" y="3038061"/>
            <a:ext cx="3612874" cy="1901686"/>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519AB2-19A2-5128-5988-A9D3E41D73B6}"/>
              </a:ext>
            </a:extLst>
          </p:cNvPr>
          <p:cNvCxnSpPr>
            <a:cxnSpLocks/>
            <a:endCxn id="80" idx="2"/>
          </p:cNvCxnSpPr>
          <p:nvPr/>
        </p:nvCxnSpPr>
        <p:spPr>
          <a:xfrm>
            <a:off x="4267200" y="4939748"/>
            <a:ext cx="3308074" cy="0"/>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BF2B4904-E69E-B18E-C542-71364B2EBA1E}"/>
              </a:ext>
            </a:extLst>
          </p:cNvPr>
          <p:cNvCxnSpPr>
            <a:cxnSpLocks/>
            <a:endCxn id="81" idx="2"/>
          </p:cNvCxnSpPr>
          <p:nvPr/>
        </p:nvCxnSpPr>
        <p:spPr>
          <a:xfrm>
            <a:off x="4267200" y="4939748"/>
            <a:ext cx="3314700" cy="2139398"/>
          </a:xfrm>
          <a:prstGeom prst="line">
            <a:avLst/>
          </a:prstGeom>
        </p:spPr>
        <p:style>
          <a:lnRef idx="1">
            <a:schemeClr val="dk1"/>
          </a:lnRef>
          <a:fillRef idx="0">
            <a:schemeClr val="dk1"/>
          </a:fillRef>
          <a:effectRef idx="0">
            <a:schemeClr val="dk1"/>
          </a:effectRef>
          <a:fontRef idx="minor">
            <a:schemeClr val="tx1"/>
          </a:fontRef>
        </p:style>
      </p:cxnSp>
      <p:sp>
        <p:nvSpPr>
          <p:cNvPr id="96" name="TextBox 84">
            <a:extLst>
              <a:ext uri="{FF2B5EF4-FFF2-40B4-BE49-F238E27FC236}">
                <a16:creationId xmlns:a16="http://schemas.microsoft.com/office/drawing/2014/main" id="{DF7CEB78-F8F2-FA0F-F804-EEA252201709}"/>
              </a:ext>
            </a:extLst>
          </p:cNvPr>
          <p:cNvSpPr txBox="1"/>
          <p:nvPr/>
        </p:nvSpPr>
        <p:spPr>
          <a:xfrm>
            <a:off x="6569205" y="9334834"/>
            <a:ext cx="5149589" cy="448008"/>
          </a:xfrm>
          <a:prstGeom prst="rect">
            <a:avLst/>
          </a:prstGeom>
        </p:spPr>
        <p:txBody>
          <a:bodyPr lIns="0" tIns="0" rIns="0" bIns="0" rtlCol="0" anchor="t">
            <a:spAutoFit/>
          </a:bodyPr>
          <a:lstStyle/>
          <a:p>
            <a:pPr algn="ctr">
              <a:lnSpc>
                <a:spcPts val="3754"/>
              </a:lnSpc>
            </a:pPr>
            <a:r>
              <a:rPr lang="en-US" sz="2681" b="1" spc="53" dirty="0">
                <a:solidFill>
                  <a:srgbClr val="000000"/>
                </a:solidFill>
                <a:latin typeface="TT Commons Pro Bold"/>
                <a:ea typeface="TT Commons Pro Bold"/>
                <a:cs typeface="TT Commons Pro Bold"/>
                <a:sym typeface="TT Commons Pro Bold"/>
              </a:rPr>
              <a:t>Figure: Use Case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13931358" y="-982242"/>
            <a:ext cx="4356642" cy="4356642"/>
          </a:xfrm>
          <a:custGeom>
            <a:avLst/>
            <a:gdLst/>
            <a:ahLst/>
            <a:cxnLst/>
            <a:rect l="l" t="t" r="r" b="b"/>
            <a:pathLst>
              <a:path w="4356642" h="4356642">
                <a:moveTo>
                  <a:pt x="0" y="0"/>
                </a:moveTo>
                <a:lnTo>
                  <a:pt x="4356642" y="0"/>
                </a:lnTo>
                <a:lnTo>
                  <a:pt x="4356642" y="4356642"/>
                </a:lnTo>
                <a:lnTo>
                  <a:pt x="0" y="4356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95637" y="1540535"/>
            <a:ext cx="1824695" cy="1833865"/>
          </a:xfrm>
          <a:custGeom>
            <a:avLst/>
            <a:gdLst/>
            <a:ahLst/>
            <a:cxnLst/>
            <a:rect l="l" t="t" r="r" b="b"/>
            <a:pathLst>
              <a:path w="1824695" h="1833865">
                <a:moveTo>
                  <a:pt x="0" y="0"/>
                </a:moveTo>
                <a:lnTo>
                  <a:pt x="1824695" y="0"/>
                </a:lnTo>
                <a:lnTo>
                  <a:pt x="1824695" y="1833865"/>
                </a:lnTo>
                <a:lnTo>
                  <a:pt x="0" y="1833865"/>
                </a:lnTo>
                <a:lnTo>
                  <a:pt x="0" y="0"/>
                </a:lnTo>
                <a:close/>
              </a:path>
            </a:pathLst>
          </a:custGeom>
          <a:blipFill>
            <a:blip r:embed="rId4"/>
            <a:stretch>
              <a:fillRect/>
            </a:stretch>
          </a:blipFill>
        </p:spPr>
      </p:sp>
      <p:sp>
        <p:nvSpPr>
          <p:cNvPr id="4" name="Freeform 4"/>
          <p:cNvSpPr/>
          <p:nvPr/>
        </p:nvSpPr>
        <p:spPr>
          <a:xfrm>
            <a:off x="13365203" y="669535"/>
            <a:ext cx="2744476" cy="3575865"/>
          </a:xfrm>
          <a:custGeom>
            <a:avLst/>
            <a:gdLst/>
            <a:ahLst/>
            <a:cxnLst/>
            <a:rect l="l" t="t" r="r" b="b"/>
            <a:pathLst>
              <a:path w="2744476" h="3575865">
                <a:moveTo>
                  <a:pt x="0" y="0"/>
                </a:moveTo>
                <a:lnTo>
                  <a:pt x="2744476" y="0"/>
                </a:lnTo>
                <a:lnTo>
                  <a:pt x="2744476" y="3575865"/>
                </a:lnTo>
                <a:lnTo>
                  <a:pt x="0" y="3575865"/>
                </a:lnTo>
                <a:lnTo>
                  <a:pt x="0" y="0"/>
                </a:lnTo>
                <a:close/>
              </a:path>
            </a:pathLst>
          </a:custGeom>
          <a:blipFill>
            <a:blip r:embed="rId5"/>
            <a:stretch>
              <a:fillRect/>
            </a:stretch>
          </a:blipFill>
        </p:spPr>
      </p:sp>
      <p:sp>
        <p:nvSpPr>
          <p:cNvPr id="5" name="Freeform 5"/>
          <p:cNvSpPr/>
          <p:nvPr/>
        </p:nvSpPr>
        <p:spPr>
          <a:xfrm>
            <a:off x="14737441" y="7030113"/>
            <a:ext cx="2843858" cy="2701666"/>
          </a:xfrm>
          <a:custGeom>
            <a:avLst/>
            <a:gdLst/>
            <a:ahLst/>
            <a:cxnLst/>
            <a:rect l="l" t="t" r="r" b="b"/>
            <a:pathLst>
              <a:path w="2843858" h="2701666">
                <a:moveTo>
                  <a:pt x="0" y="0"/>
                </a:moveTo>
                <a:lnTo>
                  <a:pt x="2843858" y="0"/>
                </a:lnTo>
                <a:lnTo>
                  <a:pt x="2843858" y="2701665"/>
                </a:lnTo>
                <a:lnTo>
                  <a:pt x="0" y="2701665"/>
                </a:lnTo>
                <a:lnTo>
                  <a:pt x="0" y="0"/>
                </a:lnTo>
                <a:close/>
              </a:path>
            </a:pathLst>
          </a:custGeom>
          <a:blipFill>
            <a:blip r:embed="rId6"/>
            <a:stretch>
              <a:fillRect/>
            </a:stretch>
          </a:blipFill>
        </p:spPr>
      </p:sp>
      <p:sp>
        <p:nvSpPr>
          <p:cNvPr id="6" name="Freeform 6"/>
          <p:cNvSpPr/>
          <p:nvPr/>
        </p:nvSpPr>
        <p:spPr>
          <a:xfrm rot="-10800000">
            <a:off x="5221886" y="1679555"/>
            <a:ext cx="7844228" cy="7700417"/>
          </a:xfrm>
          <a:custGeom>
            <a:avLst/>
            <a:gdLst/>
            <a:ahLst/>
            <a:cxnLst/>
            <a:rect l="l" t="t" r="r" b="b"/>
            <a:pathLst>
              <a:path w="7844228" h="7700417">
                <a:moveTo>
                  <a:pt x="0" y="0"/>
                </a:moveTo>
                <a:lnTo>
                  <a:pt x="7844228" y="0"/>
                </a:lnTo>
                <a:lnTo>
                  <a:pt x="7844228" y="7700417"/>
                </a:lnTo>
                <a:lnTo>
                  <a:pt x="0" y="7700417"/>
                </a:lnTo>
                <a:lnTo>
                  <a:pt x="0" y="0"/>
                </a:lnTo>
                <a:close/>
              </a:path>
            </a:pathLst>
          </a:custGeom>
          <a:blipFill>
            <a:blip r:embed="rId7"/>
            <a:stretch>
              <a:fillRect/>
            </a:stretch>
          </a:blipFill>
        </p:spPr>
      </p:sp>
      <p:sp>
        <p:nvSpPr>
          <p:cNvPr id="7" name="Freeform 7"/>
          <p:cNvSpPr/>
          <p:nvPr/>
        </p:nvSpPr>
        <p:spPr>
          <a:xfrm rot="-2267087">
            <a:off x="1014139" y="5624766"/>
            <a:ext cx="3387692" cy="4656621"/>
          </a:xfrm>
          <a:custGeom>
            <a:avLst/>
            <a:gdLst/>
            <a:ahLst/>
            <a:cxnLst/>
            <a:rect l="l" t="t" r="r" b="b"/>
            <a:pathLst>
              <a:path w="3387692" h="4656621">
                <a:moveTo>
                  <a:pt x="0" y="0"/>
                </a:moveTo>
                <a:lnTo>
                  <a:pt x="3387691" y="0"/>
                </a:lnTo>
                <a:lnTo>
                  <a:pt x="3387691" y="4656621"/>
                </a:lnTo>
                <a:lnTo>
                  <a:pt x="0" y="4656621"/>
                </a:lnTo>
                <a:lnTo>
                  <a:pt x="0" y="0"/>
                </a:lnTo>
                <a:close/>
              </a:path>
            </a:pathLst>
          </a:custGeom>
          <a:blipFill>
            <a:blip r:embed="rId8"/>
            <a:stretch>
              <a:fillRect/>
            </a:stretch>
          </a:blipFill>
        </p:spPr>
      </p:sp>
      <p:grpSp>
        <p:nvGrpSpPr>
          <p:cNvPr id="8" name="Group 8"/>
          <p:cNvGrpSpPr/>
          <p:nvPr/>
        </p:nvGrpSpPr>
        <p:grpSpPr>
          <a:xfrm rot="-10800000">
            <a:off x="6330087" y="2715851"/>
            <a:ext cx="5627826" cy="562782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F6F6F6"/>
            </a:solidFill>
          </p:spPr>
        </p:sp>
        <p:sp>
          <p:nvSpPr>
            <p:cNvPr id="10" name="TextBox 10"/>
            <p:cNvSpPr txBox="1"/>
            <p:nvPr/>
          </p:nvSpPr>
          <p:spPr>
            <a:xfrm>
              <a:off x="127000" y="203200"/>
              <a:ext cx="558800" cy="558800"/>
            </a:xfrm>
            <a:prstGeom prst="rect">
              <a:avLst/>
            </a:prstGeom>
          </p:spPr>
          <p:txBody>
            <a:bodyPr lIns="50800" tIns="50800" rIns="50800" bIns="50800" rtlCol="0" anchor="ctr"/>
            <a:lstStyle/>
            <a:p>
              <a:pPr algn="ctr">
                <a:lnSpc>
                  <a:spcPts val="2932"/>
                </a:lnSpc>
              </a:pPr>
              <a:endParaRPr/>
            </a:p>
          </p:txBody>
        </p:sp>
      </p:grpSp>
      <p:sp>
        <p:nvSpPr>
          <p:cNvPr id="11" name="TextBox 11"/>
          <p:cNvSpPr txBox="1"/>
          <p:nvPr/>
        </p:nvSpPr>
        <p:spPr>
          <a:xfrm>
            <a:off x="7150107" y="4860343"/>
            <a:ext cx="3987787" cy="669421"/>
          </a:xfrm>
          <a:prstGeom prst="rect">
            <a:avLst/>
          </a:prstGeom>
        </p:spPr>
        <p:txBody>
          <a:bodyPr lIns="0" tIns="0" rIns="0" bIns="0" rtlCol="0" anchor="t">
            <a:spAutoFit/>
          </a:bodyPr>
          <a:lstStyle/>
          <a:p>
            <a:pPr algn="ctr">
              <a:lnSpc>
                <a:spcPts val="5302"/>
              </a:lnSpc>
            </a:pPr>
            <a:r>
              <a:rPr lang="en-US" sz="4418">
                <a:solidFill>
                  <a:srgbClr val="000000"/>
                </a:solidFill>
                <a:latin typeface="TT Commons Pro"/>
                <a:ea typeface="TT Commons Pro"/>
                <a:cs typeface="TT Commons Pro"/>
                <a:sym typeface="TT Commons Pro"/>
              </a:rPr>
              <a:t>Implementation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42900"/>
            <a:ext cx="17297399" cy="96773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42900"/>
            <a:ext cx="17602200" cy="9448800"/>
          </a:xfrm>
          <a:prstGeom prst="rect">
            <a:avLst/>
          </a:prstGeom>
        </p:spPr>
      </p:pic>
    </p:spTree>
    <p:extLst>
      <p:ext uri="{BB962C8B-B14F-4D97-AF65-F5344CB8AC3E}">
        <p14:creationId xmlns:p14="http://schemas.microsoft.com/office/powerpoint/2010/main" val="242202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19100"/>
            <a:ext cx="17145000" cy="9601200"/>
          </a:xfrm>
          <a:prstGeom prst="rect">
            <a:avLst/>
          </a:prstGeom>
        </p:spPr>
      </p:pic>
    </p:spTree>
    <p:extLst>
      <p:ext uri="{BB962C8B-B14F-4D97-AF65-F5344CB8AC3E}">
        <p14:creationId xmlns:p14="http://schemas.microsoft.com/office/powerpoint/2010/main" val="1590078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633303">
            <a:off x="16241246" y="-1237615"/>
            <a:ext cx="3303956" cy="3303956"/>
          </a:xfrm>
          <a:custGeom>
            <a:avLst/>
            <a:gdLst/>
            <a:ahLst/>
            <a:cxnLst/>
            <a:rect l="l" t="t" r="r" b="b"/>
            <a:pathLst>
              <a:path w="3303956" h="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53891" y="7541886"/>
            <a:ext cx="4509427" cy="2745114"/>
          </a:xfrm>
          <a:custGeom>
            <a:avLst/>
            <a:gdLst/>
            <a:ahLst/>
            <a:cxnLst/>
            <a:rect l="l" t="t" r="r" b="b"/>
            <a:pathLst>
              <a:path w="4509427" h="2745114">
                <a:moveTo>
                  <a:pt x="0" y="0"/>
                </a:moveTo>
                <a:lnTo>
                  <a:pt x="4509427" y="0"/>
                </a:lnTo>
                <a:lnTo>
                  <a:pt x="4509427" y="2745114"/>
                </a:lnTo>
                <a:lnTo>
                  <a:pt x="0" y="2745114"/>
                </a:lnTo>
                <a:lnTo>
                  <a:pt x="0" y="0"/>
                </a:lnTo>
                <a:close/>
              </a:path>
            </a:pathLst>
          </a:custGeom>
          <a:blipFill>
            <a:blip r:embed="rId4"/>
            <a:stretch>
              <a:fillRect/>
            </a:stretch>
          </a:blipFill>
        </p:spPr>
      </p:sp>
      <p:sp>
        <p:nvSpPr>
          <p:cNvPr id="4" name="TextBox 4"/>
          <p:cNvSpPr txBox="1"/>
          <p:nvPr/>
        </p:nvSpPr>
        <p:spPr>
          <a:xfrm>
            <a:off x="1401605" y="2026773"/>
            <a:ext cx="4872741" cy="990575"/>
          </a:xfrm>
          <a:prstGeom prst="rect">
            <a:avLst/>
          </a:prstGeom>
        </p:spPr>
        <p:txBody>
          <a:bodyPr lIns="0" tIns="0" rIns="0" bIns="0" rtlCol="0" anchor="t">
            <a:spAutoFit/>
          </a:bodyPr>
          <a:lstStyle/>
          <a:p>
            <a:pPr algn="l">
              <a:lnSpc>
                <a:spcPts val="7816"/>
              </a:lnSpc>
            </a:pPr>
            <a:r>
              <a:rPr lang="en-US" sz="6513" b="1">
                <a:solidFill>
                  <a:srgbClr val="0292B7"/>
                </a:solidFill>
                <a:latin typeface="TT Commons Pro Bold"/>
                <a:ea typeface="TT Commons Pro Bold"/>
                <a:cs typeface="TT Commons Pro Bold"/>
                <a:sym typeface="TT Commons Pro Bold"/>
              </a:rPr>
              <a:t>Reference</a:t>
            </a:r>
          </a:p>
        </p:txBody>
      </p:sp>
      <p:sp>
        <p:nvSpPr>
          <p:cNvPr id="5" name="TextBox 5"/>
          <p:cNvSpPr txBox="1"/>
          <p:nvPr/>
        </p:nvSpPr>
        <p:spPr>
          <a:xfrm>
            <a:off x="1401605" y="3721986"/>
            <a:ext cx="15064646" cy="3345787"/>
          </a:xfrm>
          <a:prstGeom prst="rect">
            <a:avLst/>
          </a:prstGeom>
        </p:spPr>
        <p:txBody>
          <a:bodyPr lIns="0" tIns="0" rIns="0" bIns="0" rtlCol="0" anchor="t">
            <a:spAutoFit/>
          </a:bodyPr>
          <a:lstStyle/>
          <a:p>
            <a:pPr marL="626109" lvl="1" indent="-313054" algn="just">
              <a:lnSpc>
                <a:spcPts val="4059"/>
              </a:lnSpc>
              <a:buFont typeface="Arial"/>
              <a:buChar char="•"/>
            </a:pPr>
            <a:r>
              <a:rPr lang="en-US" sz="2899">
                <a:solidFill>
                  <a:srgbClr val="556FC2"/>
                </a:solidFill>
                <a:latin typeface="TT Commons Pro"/>
                <a:ea typeface="TT Commons Pro"/>
                <a:cs typeface="TT Commons Pro"/>
                <a:sym typeface="TT Commons Pro"/>
              </a:rPr>
              <a:t> Y. Wang, W. Song, G. Fortino, L. Qi, W. Zhang and A. Liotta, "An Experimental-Based Review of Image Enhancement and Image Restoration Methods for Underwater Imaging," in IEEE Access, vol. 7, pp. 140233-140251, 2019, doi: 10.1109/ACCESS.2019.2932130.</a:t>
            </a:r>
          </a:p>
          <a:p>
            <a:pPr algn="just">
              <a:lnSpc>
                <a:spcPts val="2239"/>
              </a:lnSpc>
            </a:pPr>
            <a:endParaRPr lang="en-US" sz="2899">
              <a:solidFill>
                <a:srgbClr val="556FC2"/>
              </a:solidFill>
              <a:latin typeface="TT Commons Pro"/>
              <a:ea typeface="TT Commons Pro"/>
              <a:cs typeface="TT Commons Pro"/>
              <a:sym typeface="TT Commons Pro"/>
            </a:endParaRPr>
          </a:p>
          <a:p>
            <a:pPr marL="626109" lvl="1" indent="-313054" algn="just">
              <a:lnSpc>
                <a:spcPts val="4060"/>
              </a:lnSpc>
              <a:buFont typeface="Arial"/>
              <a:buChar char="•"/>
            </a:pPr>
            <a:r>
              <a:rPr lang="en-US" sz="2899">
                <a:solidFill>
                  <a:srgbClr val="556FC2"/>
                </a:solidFill>
                <a:latin typeface="TT Commons Pro"/>
                <a:ea typeface="TT Commons Pro"/>
                <a:cs typeface="TT Commons Pro"/>
                <a:sym typeface="TT Commons Pro"/>
              </a:rPr>
              <a:t>Weidong Zhang, Lili Dong, Tong Zhang, Wenhai Xu, Enhancing underwater image via color correction and Bi-interval contrast enhancement, Signal Processing: Image Communication, Volume 90, 2021, 116030, ISSN 0923-5965, https://doi.org/10.1016/j.image.2020.116030.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80770">
            <a:off x="15127060" y="-1403700"/>
            <a:ext cx="6771310" cy="6771310"/>
          </a:xfrm>
          <a:custGeom>
            <a:avLst/>
            <a:gdLst/>
            <a:ahLst/>
            <a:cxnLst/>
            <a:rect l="l" t="t" r="r" b="b"/>
            <a:pathLst>
              <a:path w="6771310" h="6771310">
                <a:moveTo>
                  <a:pt x="0" y="0"/>
                </a:moveTo>
                <a:lnTo>
                  <a:pt x="6771311" y="0"/>
                </a:lnTo>
                <a:lnTo>
                  <a:pt x="6771311" y="6771311"/>
                </a:lnTo>
                <a:lnTo>
                  <a:pt x="0" y="677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9951" y="887238"/>
            <a:ext cx="1300246" cy="1300246"/>
          </a:xfrm>
          <a:custGeom>
            <a:avLst/>
            <a:gdLst/>
            <a:ahLst/>
            <a:cxnLst/>
            <a:rect l="l" t="t" r="r" b="b"/>
            <a:pathLst>
              <a:path w="1300246" h="1300246">
                <a:moveTo>
                  <a:pt x="0" y="0"/>
                </a:moveTo>
                <a:lnTo>
                  <a:pt x="1300246" y="0"/>
                </a:lnTo>
                <a:lnTo>
                  <a:pt x="1300246" y="1300246"/>
                </a:lnTo>
                <a:lnTo>
                  <a:pt x="0" y="13002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44441" y="6319989"/>
            <a:ext cx="2243559" cy="3354855"/>
          </a:xfrm>
          <a:custGeom>
            <a:avLst/>
            <a:gdLst/>
            <a:ahLst/>
            <a:cxnLst/>
            <a:rect l="l" t="t" r="r" b="b"/>
            <a:pathLst>
              <a:path w="2243559" h="3354855">
                <a:moveTo>
                  <a:pt x="0" y="0"/>
                </a:moveTo>
                <a:lnTo>
                  <a:pt x="2243559" y="0"/>
                </a:lnTo>
                <a:lnTo>
                  <a:pt x="2243559" y="3354855"/>
                </a:lnTo>
                <a:lnTo>
                  <a:pt x="0" y="3354855"/>
                </a:lnTo>
                <a:lnTo>
                  <a:pt x="0" y="0"/>
                </a:lnTo>
                <a:close/>
              </a:path>
            </a:pathLst>
          </a:custGeom>
          <a:blipFill>
            <a:blip r:embed="rId6"/>
            <a:stretch>
              <a:fillRect/>
            </a:stretch>
          </a:blipFill>
        </p:spPr>
      </p:sp>
      <p:sp>
        <p:nvSpPr>
          <p:cNvPr id="5" name="Freeform 5"/>
          <p:cNvSpPr/>
          <p:nvPr/>
        </p:nvSpPr>
        <p:spPr>
          <a:xfrm>
            <a:off x="-935312" y="5412411"/>
            <a:ext cx="19888518" cy="7193014"/>
          </a:xfrm>
          <a:custGeom>
            <a:avLst/>
            <a:gdLst/>
            <a:ahLst/>
            <a:cxnLst/>
            <a:rect l="l" t="t" r="r" b="b"/>
            <a:pathLst>
              <a:path w="19888518" h="7193014">
                <a:moveTo>
                  <a:pt x="0" y="0"/>
                </a:moveTo>
                <a:lnTo>
                  <a:pt x="19888518" y="0"/>
                </a:lnTo>
                <a:lnTo>
                  <a:pt x="19888518" y="7193014"/>
                </a:lnTo>
                <a:lnTo>
                  <a:pt x="0" y="71930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028700" y="1696734"/>
            <a:ext cx="4872741" cy="981499"/>
          </a:xfrm>
          <a:prstGeom prst="rect">
            <a:avLst/>
          </a:prstGeom>
        </p:spPr>
        <p:txBody>
          <a:bodyPr lIns="0" tIns="0" rIns="0" bIns="0" rtlCol="0" anchor="t">
            <a:spAutoFit/>
          </a:bodyPr>
          <a:lstStyle/>
          <a:p>
            <a:pPr algn="l">
              <a:lnSpc>
                <a:spcPts val="7816"/>
              </a:lnSpc>
            </a:pPr>
            <a:r>
              <a:rPr lang="en-US" sz="6513" b="1">
                <a:solidFill>
                  <a:srgbClr val="0292B7"/>
                </a:solidFill>
                <a:latin typeface="TT Commons Pro Bold"/>
                <a:ea typeface="TT Commons Pro Bold"/>
                <a:cs typeface="TT Commons Pro Bold"/>
                <a:sym typeface="TT Commons Pro Bold"/>
              </a:rPr>
              <a:t>Conclusion</a:t>
            </a:r>
          </a:p>
        </p:txBody>
      </p:sp>
      <p:sp>
        <p:nvSpPr>
          <p:cNvPr id="7" name="Freeform 7"/>
          <p:cNvSpPr/>
          <p:nvPr/>
        </p:nvSpPr>
        <p:spPr>
          <a:xfrm>
            <a:off x="4589638" y="7460307"/>
            <a:ext cx="3447517" cy="3528376"/>
          </a:xfrm>
          <a:custGeom>
            <a:avLst/>
            <a:gdLst/>
            <a:ahLst/>
            <a:cxnLst/>
            <a:rect l="l" t="t" r="r" b="b"/>
            <a:pathLst>
              <a:path w="3447517" h="3528376">
                <a:moveTo>
                  <a:pt x="0" y="0"/>
                </a:moveTo>
                <a:lnTo>
                  <a:pt x="3447517" y="0"/>
                </a:lnTo>
                <a:lnTo>
                  <a:pt x="3447517" y="3528376"/>
                </a:lnTo>
                <a:lnTo>
                  <a:pt x="0" y="3528376"/>
                </a:lnTo>
                <a:lnTo>
                  <a:pt x="0" y="0"/>
                </a:lnTo>
                <a:close/>
              </a:path>
            </a:pathLst>
          </a:custGeom>
          <a:blipFill>
            <a:blip r:embed="rId9"/>
            <a:stretch>
              <a:fillRect/>
            </a:stretch>
          </a:blipFill>
        </p:spPr>
      </p:sp>
      <p:sp>
        <p:nvSpPr>
          <p:cNvPr id="8" name="TextBox 8"/>
          <p:cNvSpPr txBox="1"/>
          <p:nvPr/>
        </p:nvSpPr>
        <p:spPr>
          <a:xfrm>
            <a:off x="1028700" y="3413221"/>
            <a:ext cx="13541682" cy="3245424"/>
          </a:xfrm>
          <a:prstGeom prst="rect">
            <a:avLst/>
          </a:prstGeom>
        </p:spPr>
        <p:txBody>
          <a:bodyPr lIns="0" tIns="0" rIns="0" bIns="0" rtlCol="0" anchor="t">
            <a:spAutoFit/>
          </a:bodyPr>
          <a:lstStyle/>
          <a:p>
            <a:pPr algn="just">
              <a:lnSpc>
                <a:spcPts val="4340"/>
              </a:lnSpc>
            </a:pPr>
            <a:r>
              <a:rPr lang="en-US" sz="3099">
                <a:solidFill>
                  <a:srgbClr val="2A3D7A"/>
                </a:solidFill>
                <a:latin typeface="TT Commons Pro"/>
                <a:ea typeface="TT Commons Pro"/>
                <a:cs typeface="TT Commons Pro"/>
                <a:sym typeface="TT Commons Pro"/>
              </a:rPr>
              <a:t>Our project has effectively tackled the major challenges of underwater imaging by </a:t>
            </a:r>
            <a:r>
              <a:rPr lang="en-US" sz="3099" b="1">
                <a:solidFill>
                  <a:srgbClr val="2A3D7A"/>
                </a:solidFill>
                <a:latin typeface="TT Commons Pro Bold"/>
                <a:ea typeface="TT Commons Pro Bold"/>
                <a:cs typeface="TT Commons Pro Bold"/>
                <a:sym typeface="TT Commons Pro Bold"/>
              </a:rPr>
              <a:t>improving </a:t>
            </a:r>
            <a:r>
              <a:rPr lang="en-US" sz="3099" b="1" i="1">
                <a:solidFill>
                  <a:srgbClr val="2A3D7A"/>
                </a:solidFill>
                <a:latin typeface="TT Commons Pro Bold Italics"/>
                <a:ea typeface="TT Commons Pro Bold Italics"/>
                <a:cs typeface="TT Commons Pro Bold Italics"/>
                <a:sym typeface="TT Commons Pro Bold Italics"/>
              </a:rPr>
              <a:t>color accuracy, contrast, and visibility</a:t>
            </a:r>
            <a:r>
              <a:rPr lang="en-US" sz="3099">
                <a:solidFill>
                  <a:srgbClr val="2A3D7A"/>
                </a:solidFill>
                <a:latin typeface="TT Commons Pro"/>
                <a:ea typeface="TT Commons Pro"/>
                <a:cs typeface="TT Commons Pro"/>
                <a:sym typeface="TT Commons Pro"/>
              </a:rPr>
              <a:t>. The process we developed significantly enhance the quality of underwater images, making them </a:t>
            </a:r>
            <a:r>
              <a:rPr lang="en-US" sz="3099">
                <a:solidFill>
                  <a:srgbClr val="000000"/>
                </a:solidFill>
                <a:latin typeface="TT Commons Pro"/>
                <a:ea typeface="TT Commons Pro"/>
                <a:cs typeface="TT Commons Pro"/>
                <a:sym typeface="TT Commons Pro"/>
              </a:rPr>
              <a:t>clearer </a:t>
            </a:r>
            <a:r>
              <a:rPr lang="en-US" sz="3099">
                <a:solidFill>
                  <a:srgbClr val="2A3D7A"/>
                </a:solidFill>
                <a:latin typeface="TT Commons Pro"/>
                <a:ea typeface="TT Commons Pro"/>
                <a:cs typeface="TT Commons Pro"/>
                <a:sym typeface="TT Commons Pro"/>
              </a:rPr>
              <a:t>and more </a:t>
            </a:r>
            <a:r>
              <a:rPr lang="en-US" sz="3099">
                <a:solidFill>
                  <a:srgbClr val="000000"/>
                </a:solidFill>
                <a:latin typeface="TT Commons Pro"/>
                <a:ea typeface="TT Commons Pro"/>
                <a:cs typeface="TT Commons Pro"/>
                <a:sym typeface="TT Commons Pro"/>
              </a:rPr>
              <a:t>reliable</a:t>
            </a:r>
            <a:r>
              <a:rPr lang="en-US" sz="3099">
                <a:solidFill>
                  <a:srgbClr val="2A3D7A"/>
                </a:solidFill>
                <a:latin typeface="TT Commons Pro"/>
                <a:ea typeface="TT Commons Pro"/>
                <a:cs typeface="TT Commons Pro"/>
                <a:sym typeface="TT Commons Pro"/>
              </a:rPr>
              <a:t>. These improvements benefit various fields such as </a:t>
            </a:r>
            <a:r>
              <a:rPr lang="en-US" sz="3099">
                <a:solidFill>
                  <a:srgbClr val="B54643"/>
                </a:solidFill>
                <a:latin typeface="TT Commons Pro"/>
                <a:ea typeface="TT Commons Pro"/>
                <a:cs typeface="TT Commons Pro"/>
                <a:sym typeface="TT Commons Pro"/>
              </a:rPr>
              <a:t>marine biology</a:t>
            </a:r>
            <a:r>
              <a:rPr lang="en-US" sz="3099">
                <a:solidFill>
                  <a:srgbClr val="2A3D7A"/>
                </a:solidFill>
                <a:latin typeface="TT Commons Pro"/>
                <a:ea typeface="TT Commons Pro"/>
                <a:cs typeface="TT Commons Pro"/>
                <a:sym typeface="TT Commons Pro"/>
              </a:rPr>
              <a:t>, </a:t>
            </a:r>
            <a:r>
              <a:rPr lang="en-US" sz="3099">
                <a:solidFill>
                  <a:srgbClr val="B54643"/>
                </a:solidFill>
                <a:latin typeface="TT Commons Pro"/>
                <a:ea typeface="TT Commons Pro"/>
                <a:cs typeface="TT Commons Pro"/>
                <a:sym typeface="TT Commons Pro"/>
              </a:rPr>
              <a:t>archaeology</a:t>
            </a:r>
            <a:r>
              <a:rPr lang="en-US" sz="3099">
                <a:solidFill>
                  <a:srgbClr val="2A3D7A"/>
                </a:solidFill>
                <a:latin typeface="TT Commons Pro"/>
                <a:ea typeface="TT Commons Pro"/>
                <a:cs typeface="TT Commons Pro"/>
                <a:sym typeface="TT Commons Pro"/>
              </a:rPr>
              <a:t>, and </a:t>
            </a:r>
            <a:r>
              <a:rPr lang="en-US" sz="3099">
                <a:solidFill>
                  <a:srgbClr val="B54643"/>
                </a:solidFill>
                <a:latin typeface="TT Commons Pro"/>
                <a:ea typeface="TT Commons Pro"/>
                <a:cs typeface="TT Commons Pro"/>
                <a:sym typeface="TT Commons Pro"/>
              </a:rPr>
              <a:t>underwater robotics</a:t>
            </a:r>
            <a:r>
              <a:rPr lang="en-US" sz="3099">
                <a:solidFill>
                  <a:srgbClr val="2A3D7A"/>
                </a:solidFill>
                <a:latin typeface="TT Commons Pro"/>
                <a:ea typeface="TT Commons Pro"/>
                <a:cs typeface="TT Commons Pro"/>
                <a:sym typeface="TT Commons Pro"/>
              </a:rPr>
              <a:t>, demonstrating the transformative potential of our approach in enhancing underwater imaging.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2008116" y="5554553"/>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89203" y="-845069"/>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635301"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161459" y="8694927"/>
            <a:ext cx="1463774" cy="1463774"/>
          </a:xfrm>
          <a:custGeom>
            <a:avLst/>
            <a:gdLst/>
            <a:ahLst/>
            <a:cxnLst/>
            <a:rect l="l" t="t" r="r" b="b"/>
            <a:pathLst>
              <a:path w="1463774" h="1463774">
                <a:moveTo>
                  <a:pt x="0" y="0"/>
                </a:moveTo>
                <a:lnTo>
                  <a:pt x="1463774" y="0"/>
                </a:lnTo>
                <a:lnTo>
                  <a:pt x="1463774" y="1463774"/>
                </a:lnTo>
                <a:lnTo>
                  <a:pt x="0" y="1463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044810" y="1623711"/>
            <a:ext cx="12198381" cy="7273284"/>
          </a:xfrm>
          <a:custGeom>
            <a:avLst/>
            <a:gdLst/>
            <a:ahLst/>
            <a:cxnLst/>
            <a:rect l="l" t="t" r="r" b="b"/>
            <a:pathLst>
              <a:path w="12198381" h="7273284">
                <a:moveTo>
                  <a:pt x="0" y="0"/>
                </a:moveTo>
                <a:lnTo>
                  <a:pt x="12198380" y="0"/>
                </a:lnTo>
                <a:lnTo>
                  <a:pt x="12198380" y="7273284"/>
                </a:lnTo>
                <a:lnTo>
                  <a:pt x="0" y="7273284"/>
                </a:lnTo>
                <a:lnTo>
                  <a:pt x="0" y="0"/>
                </a:lnTo>
                <a:close/>
              </a:path>
            </a:pathLst>
          </a:custGeom>
          <a:blipFill>
            <a:blip r:embed="rId8"/>
            <a:stretch>
              <a:fillRect/>
            </a:stretch>
          </a:blipFill>
        </p:spPr>
      </p:sp>
      <p:grpSp>
        <p:nvGrpSpPr>
          <p:cNvPr id="7" name="Group 7"/>
          <p:cNvGrpSpPr/>
          <p:nvPr/>
        </p:nvGrpSpPr>
        <p:grpSpPr>
          <a:xfrm>
            <a:off x="3512689" y="1924493"/>
            <a:ext cx="11312635" cy="6339760"/>
            <a:chOff x="0" y="0"/>
            <a:chExt cx="2979459" cy="1669731"/>
          </a:xfrm>
        </p:grpSpPr>
        <p:sp>
          <p:nvSpPr>
            <p:cNvPr id="8" name="Freeform 8"/>
            <p:cNvSpPr/>
            <p:nvPr/>
          </p:nvSpPr>
          <p:spPr>
            <a:xfrm>
              <a:off x="0" y="0"/>
              <a:ext cx="2979459" cy="1669731"/>
            </a:xfrm>
            <a:custGeom>
              <a:avLst/>
              <a:gdLst/>
              <a:ahLst/>
              <a:cxnLst/>
              <a:rect l="l" t="t" r="r" b="b"/>
              <a:pathLst>
                <a:path w="2979459" h="1669731">
                  <a:moveTo>
                    <a:pt x="0" y="0"/>
                  </a:moveTo>
                  <a:lnTo>
                    <a:pt x="2979459" y="0"/>
                  </a:lnTo>
                  <a:lnTo>
                    <a:pt x="2979459" y="1669731"/>
                  </a:lnTo>
                  <a:lnTo>
                    <a:pt x="0" y="1669731"/>
                  </a:lnTo>
                  <a:close/>
                </a:path>
              </a:pathLst>
            </a:custGeom>
            <a:solidFill>
              <a:srgbClr val="FFFFFF"/>
            </a:solidFill>
          </p:spPr>
        </p:sp>
        <p:sp>
          <p:nvSpPr>
            <p:cNvPr id="9" name="TextBox 9"/>
            <p:cNvSpPr txBox="1"/>
            <p:nvPr/>
          </p:nvSpPr>
          <p:spPr>
            <a:xfrm>
              <a:off x="0" y="-38100"/>
              <a:ext cx="2979459" cy="170783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4753532" y="3027771"/>
            <a:ext cx="8830950" cy="4012115"/>
            <a:chOff x="0" y="-66675"/>
            <a:chExt cx="11774600" cy="5349487"/>
          </a:xfrm>
        </p:grpSpPr>
        <p:sp>
          <p:nvSpPr>
            <p:cNvPr id="11" name="TextBox 11"/>
            <p:cNvSpPr txBox="1"/>
            <p:nvPr/>
          </p:nvSpPr>
          <p:spPr>
            <a:xfrm>
              <a:off x="0" y="1677446"/>
              <a:ext cx="11774600" cy="961375"/>
            </a:xfrm>
            <a:prstGeom prst="rect">
              <a:avLst/>
            </a:prstGeom>
          </p:spPr>
          <p:txBody>
            <a:bodyPr lIns="0" tIns="0" rIns="0" bIns="0" rtlCol="0" anchor="t">
              <a:spAutoFit/>
            </a:bodyPr>
            <a:lstStyle/>
            <a:p>
              <a:pPr algn="ctr">
                <a:lnSpc>
                  <a:spcPts val="5954"/>
                </a:lnSpc>
              </a:pPr>
              <a:r>
                <a:rPr lang="en-US" sz="4253" b="1" dirty="0">
                  <a:solidFill>
                    <a:srgbClr val="1696B7"/>
                  </a:solidFill>
                  <a:latin typeface="TT Commons Pro Bold"/>
                  <a:ea typeface="TT Commons Pro Bold"/>
                  <a:cs typeface="TT Commons Pro Bold"/>
                  <a:sym typeface="TT Commons Pro Bold"/>
                </a:rPr>
                <a:t>Dr. Md. </a:t>
              </a:r>
              <a:r>
                <a:rPr lang="en-US" sz="4253" b="1" dirty="0" err="1">
                  <a:solidFill>
                    <a:srgbClr val="1696B7"/>
                  </a:solidFill>
                  <a:latin typeface="TT Commons Pro Bold"/>
                  <a:ea typeface="TT Commons Pro Bold"/>
                  <a:cs typeface="TT Commons Pro Bold"/>
                  <a:sym typeface="TT Commons Pro Bold"/>
                </a:rPr>
                <a:t>Zulfiker</a:t>
              </a:r>
              <a:r>
                <a:rPr lang="en-US" sz="4253" b="1" dirty="0">
                  <a:solidFill>
                    <a:srgbClr val="1696B7"/>
                  </a:solidFill>
                  <a:latin typeface="TT Commons Pro Bold"/>
                  <a:ea typeface="TT Commons Pro Bold"/>
                  <a:cs typeface="TT Commons Pro Bold"/>
                  <a:sym typeface="TT Commons Pro Bold"/>
                </a:rPr>
                <a:t> Mahmud</a:t>
              </a:r>
            </a:p>
          </p:txBody>
        </p:sp>
        <p:sp>
          <p:nvSpPr>
            <p:cNvPr id="12" name="TextBox 12"/>
            <p:cNvSpPr txBox="1"/>
            <p:nvPr/>
          </p:nvSpPr>
          <p:spPr>
            <a:xfrm>
              <a:off x="3043157" y="-66675"/>
              <a:ext cx="5688285" cy="803725"/>
            </a:xfrm>
            <a:prstGeom prst="rect">
              <a:avLst/>
            </a:prstGeom>
          </p:spPr>
          <p:txBody>
            <a:bodyPr lIns="0" tIns="0" rIns="0" bIns="0" rtlCol="0" anchor="t">
              <a:spAutoFit/>
            </a:bodyPr>
            <a:lstStyle/>
            <a:p>
              <a:pPr algn="ctr">
                <a:lnSpc>
                  <a:spcPts val="5107"/>
                </a:lnSpc>
              </a:pPr>
              <a:r>
                <a:rPr lang="en-US" sz="3647" b="1" spc="248" dirty="0">
                  <a:solidFill>
                    <a:srgbClr val="556FC2"/>
                  </a:solidFill>
                  <a:latin typeface="TT Commons Pro Bold"/>
                  <a:ea typeface="TT Commons Pro Bold"/>
                  <a:cs typeface="TT Commons Pro Bold"/>
                  <a:sym typeface="TT Commons Pro Bold"/>
                </a:rPr>
                <a:t> Guided By</a:t>
              </a:r>
            </a:p>
          </p:txBody>
        </p:sp>
        <p:sp>
          <p:nvSpPr>
            <p:cNvPr id="13" name="TextBox 13"/>
            <p:cNvSpPr txBox="1"/>
            <p:nvPr/>
          </p:nvSpPr>
          <p:spPr>
            <a:xfrm>
              <a:off x="264510" y="3427153"/>
              <a:ext cx="11245580" cy="1855659"/>
            </a:xfrm>
            <a:prstGeom prst="rect">
              <a:avLst/>
            </a:prstGeom>
          </p:spPr>
          <p:txBody>
            <a:bodyPr lIns="0" tIns="0" rIns="0" bIns="0" rtlCol="0" anchor="t">
              <a:spAutoFit/>
            </a:bodyPr>
            <a:lstStyle/>
            <a:p>
              <a:pPr algn="ctr">
                <a:lnSpc>
                  <a:spcPts val="3803"/>
                </a:lnSpc>
              </a:pPr>
              <a:r>
                <a:rPr lang="en-US" sz="2716" b="1" spc="53" dirty="0">
                  <a:solidFill>
                    <a:srgbClr val="000000"/>
                  </a:solidFill>
                  <a:latin typeface="TT Commons Pro Bold"/>
                  <a:ea typeface="TT Commons Pro Bold"/>
                  <a:cs typeface="TT Commons Pro Bold"/>
                  <a:sym typeface="TT Commons Pro Bold"/>
                </a:rPr>
                <a:t>Professor </a:t>
              </a:r>
            </a:p>
            <a:p>
              <a:pPr algn="ctr">
                <a:lnSpc>
                  <a:spcPts val="3803"/>
                </a:lnSpc>
              </a:pPr>
              <a:r>
                <a:rPr lang="en-US" sz="2716" b="1" spc="53" dirty="0">
                  <a:solidFill>
                    <a:srgbClr val="000000"/>
                  </a:solidFill>
                  <a:latin typeface="TT Commons Pro Bold"/>
                  <a:ea typeface="TT Commons Pro Bold"/>
                  <a:cs typeface="TT Commons Pro Bold"/>
                  <a:sym typeface="TT Commons Pro Bold"/>
                </a:rPr>
                <a:t>  Department of Computer Science &amp; Engineering</a:t>
              </a:r>
            </a:p>
            <a:p>
              <a:pPr algn="ctr">
                <a:lnSpc>
                  <a:spcPts val="3803"/>
                </a:lnSpc>
              </a:pPr>
              <a:r>
                <a:rPr lang="en-US" sz="2716" b="1" spc="53" dirty="0">
                  <a:solidFill>
                    <a:srgbClr val="000000"/>
                  </a:solidFill>
                  <a:latin typeface="TT Commons Pro Bold"/>
                  <a:ea typeface="TT Commons Pro Bold"/>
                  <a:cs typeface="TT Commons Pro Bold"/>
                  <a:sym typeface="TT Commons Pro Bold"/>
                </a:rPr>
                <a:t>  Jagannath University, Dhaka</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312308" y="8388853"/>
            <a:ext cx="1698542" cy="1698542"/>
          </a:xfrm>
          <a:custGeom>
            <a:avLst/>
            <a:gdLst/>
            <a:ahLst/>
            <a:cxnLst/>
            <a:rect l="l" t="t" r="r" b="b"/>
            <a:pathLst>
              <a:path w="1698542" h="1698542">
                <a:moveTo>
                  <a:pt x="0" y="0"/>
                </a:moveTo>
                <a:lnTo>
                  <a:pt x="1698543" y="0"/>
                </a:lnTo>
                <a:lnTo>
                  <a:pt x="1698543" y="1698543"/>
                </a:lnTo>
                <a:lnTo>
                  <a:pt x="0" y="169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277149" y="199604"/>
            <a:ext cx="1698542" cy="1698542"/>
          </a:xfrm>
          <a:custGeom>
            <a:avLst/>
            <a:gdLst/>
            <a:ahLst/>
            <a:cxnLst/>
            <a:rect l="l" t="t" r="r" b="b"/>
            <a:pathLst>
              <a:path w="1698542" h="1698542">
                <a:moveTo>
                  <a:pt x="0" y="0"/>
                </a:moveTo>
                <a:lnTo>
                  <a:pt x="1698543" y="0"/>
                </a:lnTo>
                <a:lnTo>
                  <a:pt x="1698543" y="1698543"/>
                </a:lnTo>
                <a:lnTo>
                  <a:pt x="0" y="169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95639" y="2238274"/>
            <a:ext cx="9296722" cy="5810451"/>
          </a:xfrm>
          <a:custGeom>
            <a:avLst/>
            <a:gdLst/>
            <a:ahLst/>
            <a:cxnLst/>
            <a:rect l="l" t="t" r="r" b="b"/>
            <a:pathLst>
              <a:path w="9296722" h="5810451">
                <a:moveTo>
                  <a:pt x="0" y="0"/>
                </a:moveTo>
                <a:lnTo>
                  <a:pt x="9296722" y="0"/>
                </a:lnTo>
                <a:lnTo>
                  <a:pt x="9296722" y="5810451"/>
                </a:lnTo>
                <a:lnTo>
                  <a:pt x="0" y="5810451"/>
                </a:lnTo>
                <a:lnTo>
                  <a:pt x="0" y="0"/>
                </a:lnTo>
                <a:close/>
              </a:path>
            </a:pathLst>
          </a:custGeom>
          <a:blipFill>
            <a:blip r:embed="rId4">
              <a:extLst>
                <a:ext uri="{96DAC541-7B7A-43D3-8B79-37D633B846F1}">
                  <asvg:svgBlip xmlns:asvg="http://schemas.microsoft.com/office/drawing/2016/SVG/main" r:embed="rId5"/>
                </a:ext>
              </a:extLst>
            </a:blip>
            <a:stretch>
              <a:fillRect t="-112" b="-112"/>
            </a:stretch>
          </a:blipFill>
        </p:spPr>
      </p:sp>
      <p:sp>
        <p:nvSpPr>
          <p:cNvPr id="5" name="Freeform 5"/>
          <p:cNvSpPr/>
          <p:nvPr/>
        </p:nvSpPr>
        <p:spPr>
          <a:xfrm>
            <a:off x="14326096" y="6572399"/>
            <a:ext cx="3649595" cy="3714601"/>
          </a:xfrm>
          <a:custGeom>
            <a:avLst/>
            <a:gdLst/>
            <a:ahLst/>
            <a:cxnLst/>
            <a:rect l="l" t="t" r="r" b="b"/>
            <a:pathLst>
              <a:path w="3649595" h="3714601">
                <a:moveTo>
                  <a:pt x="0" y="0"/>
                </a:moveTo>
                <a:lnTo>
                  <a:pt x="3649596" y="0"/>
                </a:lnTo>
                <a:lnTo>
                  <a:pt x="3649596" y="3714601"/>
                </a:lnTo>
                <a:lnTo>
                  <a:pt x="0" y="3714601"/>
                </a:lnTo>
                <a:lnTo>
                  <a:pt x="0" y="0"/>
                </a:lnTo>
                <a:close/>
              </a:path>
            </a:pathLst>
          </a:custGeom>
          <a:blipFill>
            <a:blip r:embed="rId6"/>
            <a:stretch>
              <a:fillRect/>
            </a:stretch>
          </a:blipFill>
        </p:spPr>
      </p:sp>
      <p:sp>
        <p:nvSpPr>
          <p:cNvPr id="6" name="Freeform 6"/>
          <p:cNvSpPr/>
          <p:nvPr/>
        </p:nvSpPr>
        <p:spPr>
          <a:xfrm>
            <a:off x="2010851" y="7361802"/>
            <a:ext cx="2725388" cy="3137137"/>
          </a:xfrm>
          <a:custGeom>
            <a:avLst/>
            <a:gdLst/>
            <a:ahLst/>
            <a:cxnLst/>
            <a:rect l="l" t="t" r="r" b="b"/>
            <a:pathLst>
              <a:path w="2725388" h="3137137">
                <a:moveTo>
                  <a:pt x="0" y="0"/>
                </a:moveTo>
                <a:lnTo>
                  <a:pt x="2725388" y="0"/>
                </a:lnTo>
                <a:lnTo>
                  <a:pt x="2725388" y="3137138"/>
                </a:lnTo>
                <a:lnTo>
                  <a:pt x="0" y="3137138"/>
                </a:lnTo>
                <a:lnTo>
                  <a:pt x="0" y="0"/>
                </a:lnTo>
                <a:close/>
              </a:path>
            </a:pathLst>
          </a:custGeom>
          <a:blipFill>
            <a:blip r:embed="rId7"/>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08116" y="5554553"/>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7681" y="1926315"/>
            <a:ext cx="6416934" cy="6781436"/>
          </a:xfrm>
          <a:custGeom>
            <a:avLst/>
            <a:gdLst/>
            <a:ahLst/>
            <a:cxnLst/>
            <a:rect l="l" t="t" r="r" b="b"/>
            <a:pathLst>
              <a:path w="6416934" h="6781436">
                <a:moveTo>
                  <a:pt x="0" y="0"/>
                </a:moveTo>
                <a:lnTo>
                  <a:pt x="6416934" y="0"/>
                </a:lnTo>
                <a:lnTo>
                  <a:pt x="6416934" y="6781436"/>
                </a:lnTo>
                <a:lnTo>
                  <a:pt x="0" y="6781436"/>
                </a:lnTo>
                <a:lnTo>
                  <a:pt x="0" y="0"/>
                </a:lnTo>
                <a:close/>
              </a:path>
            </a:pathLst>
          </a:custGeom>
          <a:blipFill>
            <a:blip r:embed="rId4">
              <a:extLst>
                <a:ext uri="{96DAC541-7B7A-43D3-8B79-37D633B846F1}">
                  <asvg:svgBlip xmlns:asvg="http://schemas.microsoft.com/office/drawing/2016/SVG/main" r:embed="rId5"/>
                </a:ext>
              </a:extLst>
            </a:blip>
            <a:stretch>
              <a:fillRect l="-20" r="-20"/>
            </a:stretch>
          </a:blipFill>
        </p:spPr>
      </p:sp>
      <p:sp>
        <p:nvSpPr>
          <p:cNvPr id="4" name="Freeform 4"/>
          <p:cNvSpPr/>
          <p:nvPr/>
        </p:nvSpPr>
        <p:spPr>
          <a:xfrm>
            <a:off x="13089203" y="-845069"/>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635301"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307746" y="1782971"/>
            <a:ext cx="6688212" cy="7068123"/>
          </a:xfrm>
          <a:custGeom>
            <a:avLst/>
            <a:gdLst/>
            <a:ahLst/>
            <a:cxnLst/>
            <a:rect l="l" t="t" r="r" b="b"/>
            <a:pathLst>
              <a:path w="6688212" h="7068123">
                <a:moveTo>
                  <a:pt x="0" y="0"/>
                </a:moveTo>
                <a:lnTo>
                  <a:pt x="6688212" y="0"/>
                </a:lnTo>
                <a:lnTo>
                  <a:pt x="6688212" y="7068123"/>
                </a:lnTo>
                <a:lnTo>
                  <a:pt x="0" y="7068123"/>
                </a:lnTo>
                <a:lnTo>
                  <a:pt x="0" y="0"/>
                </a:lnTo>
                <a:close/>
              </a:path>
            </a:pathLst>
          </a:custGeom>
          <a:blipFill>
            <a:blip r:embed="rId4">
              <a:extLst>
                <a:ext uri="{96DAC541-7B7A-43D3-8B79-37D633B846F1}">
                  <asvg:svgBlip xmlns:asvg="http://schemas.microsoft.com/office/drawing/2016/SVG/main" r:embed="rId5"/>
                </a:ext>
              </a:extLst>
            </a:blip>
            <a:stretch>
              <a:fillRect t="-4" b="-4"/>
            </a:stretch>
          </a:blipFill>
        </p:spPr>
      </p:sp>
      <p:sp>
        <p:nvSpPr>
          <p:cNvPr id="7" name="Freeform 7"/>
          <p:cNvSpPr/>
          <p:nvPr/>
        </p:nvSpPr>
        <p:spPr>
          <a:xfrm>
            <a:off x="3349296" y="8462264"/>
            <a:ext cx="1592073" cy="1592073"/>
          </a:xfrm>
          <a:custGeom>
            <a:avLst/>
            <a:gdLst/>
            <a:ahLst/>
            <a:cxnLst/>
            <a:rect l="l" t="t" r="r" b="b"/>
            <a:pathLst>
              <a:path w="1592073" h="1592073">
                <a:moveTo>
                  <a:pt x="0" y="0"/>
                </a:moveTo>
                <a:lnTo>
                  <a:pt x="1592073" y="0"/>
                </a:lnTo>
                <a:lnTo>
                  <a:pt x="1592073" y="1592073"/>
                </a:lnTo>
                <a:lnTo>
                  <a:pt x="0" y="1592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7138687" y="1185278"/>
            <a:ext cx="4010625" cy="597693"/>
          </a:xfrm>
          <a:prstGeom prst="rect">
            <a:avLst/>
          </a:prstGeom>
        </p:spPr>
        <p:txBody>
          <a:bodyPr lIns="0" tIns="0" rIns="0" bIns="0" rtlCol="0" anchor="t">
            <a:spAutoFit/>
          </a:bodyPr>
          <a:lstStyle/>
          <a:p>
            <a:pPr algn="ctr">
              <a:lnSpc>
                <a:spcPts val="5048"/>
              </a:lnSpc>
            </a:pPr>
            <a:r>
              <a:rPr lang="en-US" sz="3605" b="1" spc="320">
                <a:solidFill>
                  <a:srgbClr val="556FC2"/>
                </a:solidFill>
                <a:latin typeface="TT Commons Pro Bold"/>
                <a:ea typeface="TT Commons Pro Bold"/>
                <a:cs typeface="TT Commons Pro Bold"/>
                <a:sym typeface="TT Commons Pro Bold"/>
              </a:rPr>
              <a:t> Presented by</a:t>
            </a:r>
          </a:p>
        </p:txBody>
      </p:sp>
      <p:sp>
        <p:nvSpPr>
          <p:cNvPr id="9" name="TextBox 9"/>
          <p:cNvSpPr txBox="1"/>
          <p:nvPr/>
        </p:nvSpPr>
        <p:spPr>
          <a:xfrm>
            <a:off x="12486004" y="3666231"/>
            <a:ext cx="4339043" cy="1134872"/>
          </a:xfrm>
          <a:prstGeom prst="rect">
            <a:avLst/>
          </a:prstGeom>
        </p:spPr>
        <p:txBody>
          <a:bodyPr lIns="0" tIns="0" rIns="0" bIns="0" rtlCol="0" anchor="t">
            <a:spAutoFit/>
          </a:bodyPr>
          <a:lstStyle/>
          <a:p>
            <a:pPr algn="ctr">
              <a:lnSpc>
                <a:spcPts val="4669"/>
              </a:lnSpc>
            </a:pPr>
            <a:r>
              <a:rPr lang="en-US" sz="2900" b="1">
                <a:solidFill>
                  <a:srgbClr val="CC615E"/>
                </a:solidFill>
                <a:latin typeface="TT Commons Pro Bold"/>
                <a:ea typeface="TT Commons Pro Bold"/>
                <a:cs typeface="TT Commons Pro Bold"/>
                <a:sym typeface="TT Commons Pro Bold"/>
              </a:rPr>
              <a:t>Rifah Sajida Deya</a:t>
            </a:r>
          </a:p>
          <a:p>
            <a:pPr algn="ctr">
              <a:lnSpc>
                <a:spcPts val="4669"/>
              </a:lnSpc>
            </a:pPr>
            <a:r>
              <a:rPr lang="en-US" sz="2900" b="1">
                <a:solidFill>
                  <a:srgbClr val="CC615E"/>
                </a:solidFill>
                <a:latin typeface="TT Commons Pro Bold"/>
                <a:ea typeface="TT Commons Pro Bold"/>
                <a:cs typeface="TT Commons Pro Bold"/>
                <a:sym typeface="TT Commons Pro Bold"/>
              </a:rPr>
              <a:t>ID: B190305004</a:t>
            </a:r>
          </a:p>
        </p:txBody>
      </p:sp>
      <p:sp>
        <p:nvSpPr>
          <p:cNvPr id="10" name="TextBox 10"/>
          <p:cNvSpPr txBox="1"/>
          <p:nvPr/>
        </p:nvSpPr>
        <p:spPr>
          <a:xfrm>
            <a:off x="12482330" y="2743334"/>
            <a:ext cx="4339043" cy="422250"/>
          </a:xfrm>
          <a:prstGeom prst="rect">
            <a:avLst/>
          </a:prstGeom>
        </p:spPr>
        <p:txBody>
          <a:bodyPr lIns="0" tIns="0" rIns="0" bIns="0" rtlCol="0" anchor="t">
            <a:spAutoFit/>
          </a:bodyPr>
          <a:lstStyle/>
          <a:p>
            <a:pPr algn="ctr">
              <a:lnSpc>
                <a:spcPts val="3499"/>
              </a:lnSpc>
            </a:pPr>
            <a:r>
              <a:rPr lang="en-US" sz="2499" b="1" spc="197">
                <a:solidFill>
                  <a:srgbClr val="556FC2"/>
                </a:solidFill>
                <a:latin typeface="TT Commons Pro Bold"/>
                <a:ea typeface="TT Commons Pro Bold"/>
                <a:cs typeface="TT Commons Pro Bold"/>
                <a:sym typeface="TT Commons Pro Bold"/>
              </a:rPr>
              <a:t>Team member 2</a:t>
            </a:r>
          </a:p>
        </p:txBody>
      </p:sp>
      <p:sp>
        <p:nvSpPr>
          <p:cNvPr id="11" name="TextBox 11"/>
          <p:cNvSpPr txBox="1"/>
          <p:nvPr/>
        </p:nvSpPr>
        <p:spPr>
          <a:xfrm>
            <a:off x="12797943" y="5368426"/>
            <a:ext cx="3707816" cy="1433881"/>
          </a:xfrm>
          <a:prstGeom prst="rect">
            <a:avLst/>
          </a:prstGeom>
        </p:spPr>
        <p:txBody>
          <a:bodyPr lIns="0" tIns="0" rIns="0" bIns="0" rtlCol="0" anchor="t">
            <a:spAutoFit/>
          </a:bodyPr>
          <a:lstStyle/>
          <a:p>
            <a:pPr algn="ctr">
              <a:lnSpc>
                <a:spcPts val="2865"/>
              </a:lnSpc>
            </a:pPr>
            <a:r>
              <a:rPr lang="en-US" sz="2047" b="1" spc="40">
                <a:solidFill>
                  <a:srgbClr val="000000"/>
                </a:solidFill>
                <a:latin typeface="TT Commons Pro Bold"/>
                <a:ea typeface="TT Commons Pro Bold"/>
                <a:cs typeface="TT Commons Pro Bold"/>
                <a:sym typeface="TT Commons Pro Bold"/>
              </a:rPr>
              <a:t>4th Year 1st Semester</a:t>
            </a:r>
          </a:p>
          <a:p>
            <a:pPr algn="ctr">
              <a:lnSpc>
                <a:spcPts val="2865"/>
              </a:lnSpc>
            </a:pPr>
            <a:r>
              <a:rPr lang="en-US" sz="2047" b="1" spc="40">
                <a:solidFill>
                  <a:srgbClr val="000000"/>
                </a:solidFill>
                <a:latin typeface="TT Commons Pro Bold"/>
                <a:ea typeface="TT Commons Pro Bold"/>
                <a:cs typeface="TT Commons Pro Bold"/>
                <a:sym typeface="TT Commons Pro Bold"/>
              </a:rPr>
              <a:t>Dept. of Computer Science &amp; Engineering</a:t>
            </a:r>
          </a:p>
          <a:p>
            <a:pPr algn="ctr">
              <a:lnSpc>
                <a:spcPts val="2865"/>
              </a:lnSpc>
            </a:pPr>
            <a:r>
              <a:rPr lang="en-US" sz="2047" b="1" spc="40">
                <a:solidFill>
                  <a:srgbClr val="000000"/>
                </a:solidFill>
                <a:latin typeface="TT Commons Pro Bold"/>
                <a:ea typeface="TT Commons Pro Bold"/>
                <a:cs typeface="TT Commons Pro Bold"/>
                <a:sym typeface="TT Commons Pro Bold"/>
              </a:rPr>
              <a:t> Jagannath University, Dhaka</a:t>
            </a:r>
          </a:p>
        </p:txBody>
      </p:sp>
      <p:sp>
        <p:nvSpPr>
          <p:cNvPr id="12" name="TextBox 12"/>
          <p:cNvSpPr txBox="1"/>
          <p:nvPr/>
        </p:nvSpPr>
        <p:spPr>
          <a:xfrm>
            <a:off x="1466626" y="3675290"/>
            <a:ext cx="4339043" cy="1144398"/>
          </a:xfrm>
          <a:prstGeom prst="rect">
            <a:avLst/>
          </a:prstGeom>
        </p:spPr>
        <p:txBody>
          <a:bodyPr lIns="0" tIns="0" rIns="0" bIns="0" rtlCol="0" anchor="t">
            <a:spAutoFit/>
          </a:bodyPr>
          <a:lstStyle/>
          <a:p>
            <a:pPr algn="ctr">
              <a:lnSpc>
                <a:spcPts val="4668"/>
              </a:lnSpc>
            </a:pPr>
            <a:r>
              <a:rPr lang="en-US" sz="2899" b="1">
                <a:solidFill>
                  <a:srgbClr val="CC615E"/>
                </a:solidFill>
                <a:latin typeface="TT Commons Pro Bold"/>
                <a:ea typeface="TT Commons Pro Bold"/>
                <a:cs typeface="TT Commons Pro Bold"/>
                <a:sym typeface="TT Commons Pro Bold"/>
              </a:rPr>
              <a:t>Farhana Akter Suci</a:t>
            </a:r>
          </a:p>
          <a:p>
            <a:pPr algn="ctr">
              <a:lnSpc>
                <a:spcPts val="4668"/>
              </a:lnSpc>
            </a:pPr>
            <a:r>
              <a:rPr lang="en-US" sz="2899" b="1">
                <a:solidFill>
                  <a:srgbClr val="CC615E"/>
                </a:solidFill>
                <a:latin typeface="TT Commons Pro Bold"/>
                <a:ea typeface="TT Commons Pro Bold"/>
                <a:cs typeface="TT Commons Pro Bold"/>
                <a:sym typeface="TT Commons Pro Bold"/>
              </a:rPr>
              <a:t>ID: B190305001</a:t>
            </a:r>
          </a:p>
        </p:txBody>
      </p:sp>
      <p:sp>
        <p:nvSpPr>
          <p:cNvPr id="13" name="TextBox 13"/>
          <p:cNvSpPr txBox="1"/>
          <p:nvPr/>
        </p:nvSpPr>
        <p:spPr>
          <a:xfrm>
            <a:off x="1782527" y="5368426"/>
            <a:ext cx="3707816" cy="1433881"/>
          </a:xfrm>
          <a:prstGeom prst="rect">
            <a:avLst/>
          </a:prstGeom>
        </p:spPr>
        <p:txBody>
          <a:bodyPr lIns="0" tIns="0" rIns="0" bIns="0" rtlCol="0" anchor="t">
            <a:spAutoFit/>
          </a:bodyPr>
          <a:lstStyle/>
          <a:p>
            <a:pPr algn="ctr">
              <a:lnSpc>
                <a:spcPts val="2865"/>
              </a:lnSpc>
            </a:pPr>
            <a:r>
              <a:rPr lang="en-US" sz="2047" b="1" spc="40">
                <a:solidFill>
                  <a:srgbClr val="000000"/>
                </a:solidFill>
                <a:latin typeface="TT Commons Pro Bold"/>
                <a:ea typeface="TT Commons Pro Bold"/>
                <a:cs typeface="TT Commons Pro Bold"/>
                <a:sym typeface="TT Commons Pro Bold"/>
              </a:rPr>
              <a:t>4th Year 1st Semester</a:t>
            </a:r>
          </a:p>
          <a:p>
            <a:pPr algn="ctr">
              <a:lnSpc>
                <a:spcPts val="2865"/>
              </a:lnSpc>
            </a:pPr>
            <a:r>
              <a:rPr lang="en-US" sz="2047" b="1" spc="40">
                <a:solidFill>
                  <a:srgbClr val="000000"/>
                </a:solidFill>
                <a:latin typeface="TT Commons Pro Bold"/>
                <a:ea typeface="TT Commons Pro Bold"/>
                <a:cs typeface="TT Commons Pro Bold"/>
                <a:sym typeface="TT Commons Pro Bold"/>
              </a:rPr>
              <a:t>Dept. of Computer Science &amp; Engineering</a:t>
            </a:r>
          </a:p>
          <a:p>
            <a:pPr algn="ctr">
              <a:lnSpc>
                <a:spcPts val="2865"/>
              </a:lnSpc>
            </a:pPr>
            <a:r>
              <a:rPr lang="en-US" sz="2047" b="1" spc="40">
                <a:solidFill>
                  <a:srgbClr val="000000"/>
                </a:solidFill>
                <a:latin typeface="TT Commons Pro Bold"/>
                <a:ea typeface="TT Commons Pro Bold"/>
                <a:cs typeface="TT Commons Pro Bold"/>
                <a:sym typeface="TT Commons Pro Bold"/>
              </a:rPr>
              <a:t> Jagannath University, Dhaka</a:t>
            </a:r>
          </a:p>
        </p:txBody>
      </p:sp>
      <p:sp>
        <p:nvSpPr>
          <p:cNvPr id="14" name="TextBox 14"/>
          <p:cNvSpPr txBox="1"/>
          <p:nvPr/>
        </p:nvSpPr>
        <p:spPr>
          <a:xfrm>
            <a:off x="1466914" y="2743334"/>
            <a:ext cx="4339043" cy="422250"/>
          </a:xfrm>
          <a:prstGeom prst="rect">
            <a:avLst/>
          </a:prstGeom>
        </p:spPr>
        <p:txBody>
          <a:bodyPr lIns="0" tIns="0" rIns="0" bIns="0" rtlCol="0" anchor="t">
            <a:spAutoFit/>
          </a:bodyPr>
          <a:lstStyle/>
          <a:p>
            <a:pPr algn="ctr">
              <a:lnSpc>
                <a:spcPts val="3499"/>
              </a:lnSpc>
            </a:pPr>
            <a:r>
              <a:rPr lang="en-US" sz="2499" b="1" spc="197">
                <a:solidFill>
                  <a:srgbClr val="556FC2"/>
                </a:solidFill>
                <a:latin typeface="TT Commons Pro Bold"/>
                <a:ea typeface="TT Commons Pro Bold"/>
                <a:cs typeface="TT Commons Pro Bold"/>
                <a:sym typeface="TT Commons Pro Bold"/>
              </a:rPr>
              <a:t>Team member 1</a:t>
            </a:r>
          </a:p>
        </p:txBody>
      </p:sp>
      <p:sp>
        <p:nvSpPr>
          <p:cNvPr id="22" name="Rectangle 1">
            <a:extLst>
              <a:ext uri="{FF2B5EF4-FFF2-40B4-BE49-F238E27FC236}">
                <a16:creationId xmlns:a16="http://schemas.microsoft.com/office/drawing/2014/main" id="{189AC43F-361E-C479-CD64-A46AA86E34B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6" name="Group 6"/>
          <p:cNvGrpSpPr/>
          <p:nvPr/>
        </p:nvGrpSpPr>
        <p:grpSpPr>
          <a:xfrm>
            <a:off x="6722826" y="2684265"/>
            <a:ext cx="4846221" cy="4205301"/>
            <a:chOff x="103980" y="-362416"/>
            <a:chExt cx="5535931" cy="4774819"/>
          </a:xfrm>
        </p:grpSpPr>
        <p:sp>
          <p:nvSpPr>
            <p:cNvPr id="27" name="Freeform 7"/>
            <p:cNvSpPr/>
            <p:nvPr/>
          </p:nvSpPr>
          <p:spPr>
            <a:xfrm>
              <a:off x="103980" y="-362416"/>
              <a:ext cx="5535931" cy="4774819"/>
            </a:xfrm>
            <a:custGeom>
              <a:avLst/>
              <a:gdLst/>
              <a:ahLst/>
              <a:cxnLst/>
              <a:rect l="l" t="t" r="r" b="b"/>
              <a:pathLst>
                <a:path w="5535930" h="4774819">
                  <a:moveTo>
                    <a:pt x="0" y="0"/>
                  </a:moveTo>
                  <a:lnTo>
                    <a:pt x="5535930" y="0"/>
                  </a:lnTo>
                  <a:lnTo>
                    <a:pt x="5535930" y="4774819"/>
                  </a:lnTo>
                  <a:lnTo>
                    <a:pt x="0" y="4774819"/>
                  </a:lnTo>
                  <a:lnTo>
                    <a:pt x="0" y="0"/>
                  </a:lnTo>
                  <a:close/>
                </a:path>
              </a:pathLst>
            </a:custGeom>
            <a:blipFill>
              <a:blip r:embed="rId10"/>
              <a:stretch>
                <a:fillRect t="-14" b="-13"/>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3"/>
            <a:chOff x="0" y="0"/>
            <a:chExt cx="12192000" cy="13716004"/>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556FC2"/>
            </a:solidFill>
          </p:spPr>
        </p:sp>
      </p:grpSp>
      <p:sp>
        <p:nvSpPr>
          <p:cNvPr id="4" name="Freeform 4"/>
          <p:cNvSpPr/>
          <p:nvPr/>
        </p:nvSpPr>
        <p:spPr>
          <a:xfrm>
            <a:off x="462235" y="1028700"/>
            <a:ext cx="566465" cy="566465"/>
          </a:xfrm>
          <a:custGeom>
            <a:avLst/>
            <a:gdLst/>
            <a:ahLst/>
            <a:cxnLst/>
            <a:rect l="l" t="t" r="r" b="b"/>
            <a:pathLst>
              <a:path w="566465" h="566465">
                <a:moveTo>
                  <a:pt x="0" y="0"/>
                </a:moveTo>
                <a:lnTo>
                  <a:pt x="566465" y="0"/>
                </a:lnTo>
                <a:lnTo>
                  <a:pt x="566465" y="566465"/>
                </a:lnTo>
                <a:lnTo>
                  <a:pt x="0" y="566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45467" y="590219"/>
            <a:ext cx="876963" cy="876963"/>
          </a:xfrm>
          <a:custGeom>
            <a:avLst/>
            <a:gdLst/>
            <a:ahLst/>
            <a:cxnLst/>
            <a:rect l="l" t="t" r="r" b="b"/>
            <a:pathLst>
              <a:path w="876963" h="876963">
                <a:moveTo>
                  <a:pt x="0" y="0"/>
                </a:moveTo>
                <a:lnTo>
                  <a:pt x="876963" y="0"/>
                </a:lnTo>
                <a:lnTo>
                  <a:pt x="876963" y="876963"/>
                </a:lnTo>
                <a:lnTo>
                  <a:pt x="0" y="8769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824844" y="5654488"/>
            <a:ext cx="4638313" cy="4632515"/>
          </a:xfrm>
          <a:custGeom>
            <a:avLst/>
            <a:gdLst/>
            <a:ahLst/>
            <a:cxnLst/>
            <a:rect l="l" t="t" r="r" b="b"/>
            <a:pathLst>
              <a:path w="4638313" h="4632515">
                <a:moveTo>
                  <a:pt x="0" y="0"/>
                </a:moveTo>
                <a:lnTo>
                  <a:pt x="4638312" y="0"/>
                </a:lnTo>
                <a:lnTo>
                  <a:pt x="4638312" y="4632515"/>
                </a:lnTo>
                <a:lnTo>
                  <a:pt x="0" y="4632515"/>
                </a:lnTo>
                <a:lnTo>
                  <a:pt x="0" y="0"/>
                </a:lnTo>
                <a:close/>
              </a:path>
            </a:pathLst>
          </a:custGeom>
          <a:blipFill>
            <a:blip r:embed="rId6"/>
            <a:stretch>
              <a:fillRect/>
            </a:stretch>
          </a:blipFill>
        </p:spPr>
      </p:sp>
      <p:sp>
        <p:nvSpPr>
          <p:cNvPr id="7" name="Freeform 7"/>
          <p:cNvSpPr/>
          <p:nvPr/>
        </p:nvSpPr>
        <p:spPr>
          <a:xfrm>
            <a:off x="8610057" y="777708"/>
            <a:ext cx="1255771" cy="4876780"/>
          </a:xfrm>
          <a:custGeom>
            <a:avLst/>
            <a:gdLst/>
            <a:ahLst/>
            <a:cxnLst/>
            <a:rect l="l" t="t" r="r" b="b"/>
            <a:pathLst>
              <a:path w="1255771" h="4876780">
                <a:moveTo>
                  <a:pt x="0" y="0"/>
                </a:moveTo>
                <a:lnTo>
                  <a:pt x="1255771" y="0"/>
                </a:lnTo>
                <a:lnTo>
                  <a:pt x="1255771" y="4876780"/>
                </a:lnTo>
                <a:lnTo>
                  <a:pt x="0" y="4876780"/>
                </a:lnTo>
                <a:lnTo>
                  <a:pt x="0" y="0"/>
                </a:lnTo>
                <a:close/>
              </a:path>
            </a:pathLst>
          </a:custGeom>
          <a:blipFill>
            <a:blip r:embed="rId7"/>
            <a:stretch>
              <a:fillRect/>
            </a:stretch>
          </a:blipFill>
        </p:spPr>
      </p:sp>
      <p:sp>
        <p:nvSpPr>
          <p:cNvPr id="8" name="TextBox 8"/>
          <p:cNvSpPr txBox="1"/>
          <p:nvPr/>
        </p:nvSpPr>
        <p:spPr>
          <a:xfrm>
            <a:off x="1196917" y="4372158"/>
            <a:ext cx="5027958" cy="1275984"/>
          </a:xfrm>
          <a:prstGeom prst="rect">
            <a:avLst/>
          </a:prstGeom>
        </p:spPr>
        <p:txBody>
          <a:bodyPr lIns="0" tIns="0" rIns="0" bIns="0" rtlCol="0" anchor="t">
            <a:spAutoFit/>
          </a:bodyPr>
          <a:lstStyle/>
          <a:p>
            <a:pPr algn="l">
              <a:lnSpc>
                <a:spcPts val="9341"/>
              </a:lnSpc>
            </a:pPr>
            <a:r>
              <a:rPr lang="en-US" sz="6672" b="1">
                <a:solidFill>
                  <a:srgbClr val="556FC2"/>
                </a:solidFill>
                <a:latin typeface="TT Commons Pro Bold"/>
                <a:ea typeface="TT Commons Pro Bold"/>
                <a:cs typeface="TT Commons Pro Bold"/>
                <a:sym typeface="TT Commons Pro Bold"/>
              </a:rPr>
              <a:t>Contents</a:t>
            </a:r>
          </a:p>
        </p:txBody>
      </p:sp>
      <p:sp>
        <p:nvSpPr>
          <p:cNvPr id="9" name="TextBox 9"/>
          <p:cNvSpPr txBox="1"/>
          <p:nvPr/>
        </p:nvSpPr>
        <p:spPr>
          <a:xfrm>
            <a:off x="11651041" y="1979448"/>
            <a:ext cx="5386084" cy="6821868"/>
          </a:xfrm>
          <a:prstGeom prst="rect">
            <a:avLst/>
          </a:prstGeom>
        </p:spPr>
        <p:txBody>
          <a:bodyPr wrap="square" lIns="0" tIns="0" rIns="0" bIns="0" rtlCol="0" anchor="t">
            <a:spAutoFit/>
          </a:bodyPr>
          <a:lstStyle/>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Problem Statement</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Objective</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Operations</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Evaluation</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Used Tools &amp; Technologies</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User Activity Diagram</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 Case Diagram</a:t>
            </a:r>
          </a:p>
          <a:p>
            <a:pPr marL="662941" lvl="2" indent="-220980" algn="l">
              <a:lnSpc>
                <a:spcPts val="6003"/>
              </a:lnSpc>
              <a:buFont typeface="Arial"/>
              <a:buChar char="⚬"/>
            </a:pPr>
            <a:r>
              <a:rPr lang="en-US" sz="2900" dirty="0">
                <a:solidFill>
                  <a:srgbClr val="FFFFFF"/>
                </a:solidFill>
                <a:latin typeface="TT Commons Pro"/>
                <a:ea typeface="TT Commons Pro"/>
                <a:cs typeface="TT Commons Pro"/>
                <a:sym typeface="TT Commons Pro"/>
              </a:rPr>
              <a:t>Implementation</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31012" y="8295859"/>
            <a:ext cx="5218711" cy="5218711"/>
          </a:xfrm>
          <a:custGeom>
            <a:avLst/>
            <a:gdLst/>
            <a:ahLst/>
            <a:cxnLst/>
            <a:rect l="l" t="t" r="r" b="b"/>
            <a:pathLst>
              <a:path w="5218711" h="5218711">
                <a:moveTo>
                  <a:pt x="0" y="0"/>
                </a:moveTo>
                <a:lnTo>
                  <a:pt x="5218711" y="0"/>
                </a:lnTo>
                <a:lnTo>
                  <a:pt x="5218711" y="5218711"/>
                </a:lnTo>
                <a:lnTo>
                  <a:pt x="0" y="5218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52618" y="-2172993"/>
            <a:ext cx="5213363" cy="5213363"/>
          </a:xfrm>
          <a:custGeom>
            <a:avLst/>
            <a:gdLst/>
            <a:ahLst/>
            <a:cxnLst/>
            <a:rect l="l" t="t" r="r" b="b"/>
            <a:pathLst>
              <a:path w="5213363" h="5213363">
                <a:moveTo>
                  <a:pt x="0" y="0"/>
                </a:moveTo>
                <a:lnTo>
                  <a:pt x="5213363" y="0"/>
                </a:lnTo>
                <a:lnTo>
                  <a:pt x="5213363" y="5213363"/>
                </a:lnTo>
                <a:lnTo>
                  <a:pt x="0" y="52133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51852"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95626" y="8878102"/>
            <a:ext cx="1592073" cy="1592073"/>
          </a:xfrm>
          <a:custGeom>
            <a:avLst/>
            <a:gdLst/>
            <a:ahLst/>
            <a:cxnLst/>
            <a:rect l="l" t="t" r="r" b="b"/>
            <a:pathLst>
              <a:path w="1592073" h="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547515" y="3026452"/>
            <a:ext cx="15192970" cy="4978286"/>
          </a:xfrm>
          <a:prstGeom prst="rect">
            <a:avLst/>
          </a:prstGeom>
        </p:spPr>
        <p:txBody>
          <a:bodyPr wrap="square" lIns="0" tIns="0" rIns="0" bIns="0" rtlCol="0" anchor="t">
            <a:spAutoFit/>
          </a:bodyPr>
          <a:lstStyle/>
          <a:p>
            <a:pPr algn="just">
              <a:lnSpc>
                <a:spcPts val="4884"/>
              </a:lnSpc>
            </a:pPr>
            <a:r>
              <a:rPr lang="en-US" sz="3200" dirty="0"/>
              <a:t>Underwater images often suffer from poor visibility, low contrast, and color distortions due to the unique properties of water. As light travels through water, it is absorbed and scattered more than in air, leading to loss of colors, especially red wavelengths, and an overall bluish-green tint. Particles in the water further scatter light, causing haziness and reduced contrast.</a:t>
            </a:r>
          </a:p>
          <a:p>
            <a:pPr algn="just">
              <a:lnSpc>
                <a:spcPts val="4884"/>
              </a:lnSpc>
            </a:pPr>
            <a:r>
              <a:rPr lang="en-US" sz="3200" dirty="0"/>
              <a:t>These issues pose significant challenges for applications that rely on clear underwater imagery, such as marine biology research, underwater surveillance, archeology, and recreational diving photography.</a:t>
            </a:r>
            <a:endParaRPr lang="en-US" sz="3200" dirty="0">
              <a:solidFill>
                <a:srgbClr val="000000"/>
              </a:solidFill>
              <a:latin typeface="Public Sans"/>
              <a:ea typeface="Public Sans"/>
              <a:cs typeface="Public Sans"/>
              <a:sym typeface="Public Sans"/>
            </a:endParaRPr>
          </a:p>
        </p:txBody>
      </p:sp>
      <p:sp>
        <p:nvSpPr>
          <p:cNvPr id="7" name="Freeform 7"/>
          <p:cNvSpPr/>
          <p:nvPr/>
        </p:nvSpPr>
        <p:spPr>
          <a:xfrm>
            <a:off x="15962657" y="7433302"/>
            <a:ext cx="2340575" cy="2889599"/>
          </a:xfrm>
          <a:custGeom>
            <a:avLst/>
            <a:gdLst/>
            <a:ahLst/>
            <a:cxnLst/>
            <a:rect l="l" t="t" r="r" b="b"/>
            <a:pathLst>
              <a:path w="2340575" h="2889599">
                <a:moveTo>
                  <a:pt x="0" y="0"/>
                </a:moveTo>
                <a:lnTo>
                  <a:pt x="2340575" y="0"/>
                </a:lnTo>
                <a:lnTo>
                  <a:pt x="2340575" y="2889599"/>
                </a:lnTo>
                <a:lnTo>
                  <a:pt x="0" y="2889599"/>
                </a:lnTo>
                <a:lnTo>
                  <a:pt x="0" y="0"/>
                </a:lnTo>
                <a:close/>
              </a:path>
            </a:pathLst>
          </a:custGeom>
          <a:blipFill>
            <a:blip r:embed="rId6"/>
            <a:stretch>
              <a:fillRect/>
            </a:stretch>
          </a:blipFill>
        </p:spPr>
      </p:sp>
      <p:sp>
        <p:nvSpPr>
          <p:cNvPr id="8" name="TextBox 8"/>
          <p:cNvSpPr txBox="1"/>
          <p:nvPr/>
        </p:nvSpPr>
        <p:spPr>
          <a:xfrm>
            <a:off x="1595626" y="1333500"/>
            <a:ext cx="7649169" cy="1133890"/>
          </a:xfrm>
          <a:prstGeom prst="rect">
            <a:avLst/>
          </a:prstGeom>
        </p:spPr>
        <p:txBody>
          <a:bodyPr lIns="0" tIns="0" rIns="0" bIns="0" rtlCol="0" anchor="t">
            <a:spAutoFit/>
          </a:bodyPr>
          <a:lstStyle/>
          <a:p>
            <a:pPr algn="l">
              <a:lnSpc>
                <a:spcPts val="8347"/>
              </a:lnSpc>
            </a:pPr>
            <a:r>
              <a:rPr lang="en-US" sz="5962" b="1" dirty="0">
                <a:solidFill>
                  <a:srgbClr val="556FC2"/>
                </a:solidFill>
                <a:latin typeface="TT Commons Pro Bold"/>
                <a:ea typeface="TT Commons Pro Bold"/>
                <a:cs typeface="TT Commons Pro Bold"/>
                <a:sym typeface="TT Commons Pro Bold"/>
              </a:rPr>
              <a:t>Problem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76160" y="6631321"/>
            <a:ext cx="3279267" cy="3279267"/>
          </a:xfrm>
          <a:custGeom>
            <a:avLst/>
            <a:gdLst/>
            <a:ahLst/>
            <a:cxnLst/>
            <a:rect l="l" t="t" r="r" b="b"/>
            <a:pathLst>
              <a:path w="3279267" h="3279267">
                <a:moveTo>
                  <a:pt x="0" y="0"/>
                </a:moveTo>
                <a:lnTo>
                  <a:pt x="3279267" y="0"/>
                </a:lnTo>
                <a:lnTo>
                  <a:pt x="3279267" y="3279267"/>
                </a:lnTo>
                <a:lnTo>
                  <a:pt x="0" y="3279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959120" y="777643"/>
            <a:ext cx="1992615" cy="1992615"/>
          </a:xfrm>
          <a:custGeom>
            <a:avLst/>
            <a:gdLst/>
            <a:ahLst/>
            <a:cxnLst/>
            <a:rect l="l" t="t" r="r" b="b"/>
            <a:pathLst>
              <a:path w="1992615" h="1992615">
                <a:moveTo>
                  <a:pt x="0" y="0"/>
                </a:moveTo>
                <a:lnTo>
                  <a:pt x="1992614" y="0"/>
                </a:lnTo>
                <a:lnTo>
                  <a:pt x="1992614" y="1992615"/>
                </a:lnTo>
                <a:lnTo>
                  <a:pt x="0" y="1992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554200" y="5905500"/>
            <a:ext cx="2848891" cy="4576533"/>
          </a:xfrm>
          <a:custGeom>
            <a:avLst/>
            <a:gdLst/>
            <a:ahLst/>
            <a:cxnLst/>
            <a:rect l="l" t="t" r="r" b="b"/>
            <a:pathLst>
              <a:path w="2848891" h="4576533">
                <a:moveTo>
                  <a:pt x="0" y="0"/>
                </a:moveTo>
                <a:lnTo>
                  <a:pt x="2848891" y="0"/>
                </a:lnTo>
                <a:lnTo>
                  <a:pt x="2848891" y="4576533"/>
                </a:lnTo>
                <a:lnTo>
                  <a:pt x="0" y="4576533"/>
                </a:lnTo>
                <a:lnTo>
                  <a:pt x="0" y="0"/>
                </a:lnTo>
                <a:close/>
              </a:path>
            </a:pathLst>
          </a:custGeom>
          <a:blipFill>
            <a:blip r:embed="rId6"/>
            <a:stretch>
              <a:fillRect/>
            </a:stretch>
          </a:blipFill>
        </p:spPr>
      </p:sp>
      <p:sp>
        <p:nvSpPr>
          <p:cNvPr id="5" name="TextBox 5"/>
          <p:cNvSpPr txBox="1"/>
          <p:nvPr/>
        </p:nvSpPr>
        <p:spPr>
          <a:xfrm>
            <a:off x="1374833" y="1773951"/>
            <a:ext cx="6851012" cy="828675"/>
          </a:xfrm>
          <a:prstGeom prst="rect">
            <a:avLst/>
          </a:prstGeom>
        </p:spPr>
        <p:txBody>
          <a:bodyPr lIns="0" tIns="0" rIns="0" bIns="0" rtlCol="0" anchor="t">
            <a:spAutoFit/>
          </a:bodyPr>
          <a:lstStyle/>
          <a:p>
            <a:pPr algn="l">
              <a:lnSpc>
                <a:spcPts val="6598"/>
              </a:lnSpc>
            </a:pPr>
            <a:r>
              <a:rPr lang="en-US" sz="5498" b="1" dirty="0">
                <a:solidFill>
                  <a:srgbClr val="556FC2"/>
                </a:solidFill>
                <a:latin typeface="TT Commons Pro Bold"/>
                <a:ea typeface="TT Commons Pro Bold"/>
                <a:cs typeface="TT Commons Pro Bold"/>
                <a:sym typeface="TT Commons Pro Bold"/>
              </a:rPr>
              <a:t>Objective</a:t>
            </a:r>
          </a:p>
        </p:txBody>
      </p:sp>
      <p:sp>
        <p:nvSpPr>
          <p:cNvPr id="7" name="TextBox 7"/>
          <p:cNvSpPr txBox="1"/>
          <p:nvPr/>
        </p:nvSpPr>
        <p:spPr>
          <a:xfrm>
            <a:off x="1374833" y="3331673"/>
            <a:ext cx="15584287" cy="3154710"/>
          </a:xfrm>
          <a:prstGeom prst="rect">
            <a:avLst/>
          </a:prstGeom>
        </p:spPr>
        <p:txBody>
          <a:bodyPr wrap="square" lIns="0" tIns="0" rIns="0" bIns="0" rtlCol="0" anchor="t">
            <a:spAutoFit/>
          </a:bodyPr>
          <a:lstStyle/>
          <a:p>
            <a:pPr algn="just">
              <a:lnSpc>
                <a:spcPts val="4059"/>
              </a:lnSpc>
            </a:pPr>
            <a:r>
              <a:rPr lang="en-US" sz="3200" dirty="0"/>
              <a:t>The objective of our project underwater image enhancement is to restore and improve the visual quality of underwater images by addressing color distortion, increasing contrast, and reducing haze effects. </a:t>
            </a:r>
          </a:p>
          <a:p>
            <a:pPr algn="just">
              <a:lnSpc>
                <a:spcPts val="4059"/>
              </a:lnSpc>
            </a:pPr>
            <a:endParaRPr lang="en-US" sz="3200" dirty="0"/>
          </a:p>
          <a:p>
            <a:pPr algn="just">
              <a:lnSpc>
                <a:spcPts val="4059"/>
              </a:lnSpc>
            </a:pPr>
            <a:r>
              <a:rPr lang="en-US" sz="3200" dirty="0"/>
              <a:t>This enhancement is essential for better analysis, feature extraction, and object recognition in underwater environments.</a:t>
            </a:r>
            <a:endParaRPr lang="en-US" sz="3200" spc="57" dirty="0">
              <a:solidFill>
                <a:srgbClr val="000000"/>
              </a:solidFill>
              <a:latin typeface="TT Commons Pro"/>
              <a:ea typeface="TT Commons Pro"/>
              <a:cs typeface="TT Commons Pro"/>
              <a:sym typeface="TT Commo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TextBox 2"/>
          <p:cNvSpPr txBox="1"/>
          <p:nvPr/>
        </p:nvSpPr>
        <p:spPr>
          <a:xfrm>
            <a:off x="5129407" y="6641795"/>
            <a:ext cx="2978535" cy="429895"/>
          </a:xfrm>
          <a:prstGeom prst="rect">
            <a:avLst/>
          </a:prstGeom>
        </p:spPr>
        <p:txBody>
          <a:bodyPr lIns="0" tIns="0" rIns="0" bIns="0" rtlCol="0" anchor="t">
            <a:spAutoFit/>
          </a:bodyPr>
          <a:lstStyle/>
          <a:p>
            <a:pPr algn="l">
              <a:lnSpc>
                <a:spcPts val="3078"/>
              </a:lnSpc>
            </a:pPr>
            <a:r>
              <a:rPr lang="en-US" sz="2199" b="1" spc="43">
                <a:solidFill>
                  <a:srgbClr val="556FC2"/>
                </a:solidFill>
                <a:latin typeface="TT Commons Pro Bold"/>
                <a:ea typeface="TT Commons Pro Bold"/>
                <a:cs typeface="TT Commons Pro Bold"/>
                <a:sym typeface="TT Commons Pro Bold"/>
              </a:rPr>
              <a:t>Stopwatch</a:t>
            </a:r>
          </a:p>
        </p:txBody>
      </p:sp>
      <p:sp>
        <p:nvSpPr>
          <p:cNvPr id="3" name="TextBox 3"/>
          <p:cNvSpPr txBox="1"/>
          <p:nvPr/>
        </p:nvSpPr>
        <p:spPr>
          <a:xfrm>
            <a:off x="5129407" y="7157415"/>
            <a:ext cx="4050408" cy="323850"/>
          </a:xfrm>
          <a:prstGeom prst="rect">
            <a:avLst/>
          </a:prstGeom>
        </p:spPr>
        <p:txBody>
          <a:bodyPr lIns="0" tIns="0" rIns="0" bIns="0" rtlCol="0" anchor="t">
            <a:spAutoFit/>
          </a:bodyPr>
          <a:lstStyle/>
          <a:p>
            <a:pPr algn="l">
              <a:lnSpc>
                <a:spcPts val="2400"/>
              </a:lnSpc>
            </a:pPr>
            <a:r>
              <a:rPr lang="en-US" sz="2000" spc="40">
                <a:solidFill>
                  <a:srgbClr val="556FC2"/>
                </a:solidFill>
                <a:latin typeface="TT Commons Pro"/>
                <a:ea typeface="TT Commons Pro"/>
                <a:cs typeface="TT Commons Pro"/>
                <a:sym typeface="TT Commons Pro"/>
              </a:rPr>
              <a:t>(Bachelor of Science)</a:t>
            </a:r>
          </a:p>
        </p:txBody>
      </p:sp>
      <p:sp>
        <p:nvSpPr>
          <p:cNvPr id="4" name="Freeform 4"/>
          <p:cNvSpPr/>
          <p:nvPr/>
        </p:nvSpPr>
        <p:spPr>
          <a:xfrm>
            <a:off x="11670452" y="1069490"/>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5" name="Group 5"/>
          <p:cNvGrpSpPr/>
          <p:nvPr/>
        </p:nvGrpSpPr>
        <p:grpSpPr>
          <a:xfrm>
            <a:off x="12431253" y="1565407"/>
            <a:ext cx="3385705" cy="3499441"/>
            <a:chOff x="0" y="0"/>
            <a:chExt cx="4514273" cy="4665921"/>
          </a:xfrm>
        </p:grpSpPr>
        <p:sp>
          <p:nvSpPr>
            <p:cNvPr id="6" name="Freeform 6"/>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4"/>
              <a:stretch>
                <a:fillRect l="-25714" r="-58855"/>
              </a:stretch>
            </a:blipFill>
          </p:spPr>
        </p:sp>
      </p:grpSp>
      <p:sp>
        <p:nvSpPr>
          <p:cNvPr id="7" name="Freeform 7"/>
          <p:cNvSpPr/>
          <p:nvPr/>
        </p:nvSpPr>
        <p:spPr>
          <a:xfrm>
            <a:off x="1727589" y="1020772"/>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1679075" y="534707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9" name="Group 9"/>
          <p:cNvGrpSpPr/>
          <p:nvPr/>
        </p:nvGrpSpPr>
        <p:grpSpPr>
          <a:xfrm>
            <a:off x="12431201" y="5842993"/>
            <a:ext cx="3385705" cy="3499441"/>
            <a:chOff x="0" y="0"/>
            <a:chExt cx="4514273" cy="4665921"/>
          </a:xfrm>
        </p:grpSpPr>
        <p:sp>
          <p:nvSpPr>
            <p:cNvPr id="10" name="Freeform 10"/>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7"/>
              <a:stretch>
                <a:fillRect l="-27133" r="-27133"/>
              </a:stretch>
            </a:blipFill>
          </p:spPr>
        </p:sp>
      </p:grpSp>
      <p:sp>
        <p:nvSpPr>
          <p:cNvPr id="11" name="Freeform 11"/>
          <p:cNvSpPr/>
          <p:nvPr/>
        </p:nvSpPr>
        <p:spPr>
          <a:xfrm>
            <a:off x="1718966" y="5366364"/>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2362790" y="2898178"/>
            <a:ext cx="8331398" cy="1555041"/>
          </a:xfrm>
          <a:prstGeom prst="rect">
            <a:avLst/>
          </a:prstGeom>
        </p:spPr>
        <p:txBody>
          <a:bodyPr wrap="square" lIns="0" tIns="0" rIns="0" bIns="0" rtlCol="0" anchor="t">
            <a:spAutoFit/>
          </a:bodyPr>
          <a:lstStyle/>
          <a:p>
            <a:pPr algn="just">
              <a:lnSpc>
                <a:spcPts val="4170"/>
              </a:lnSpc>
            </a:pPr>
            <a:r>
              <a:rPr lang="en-US" sz="2600" spc="59" dirty="0">
                <a:solidFill>
                  <a:srgbClr val="1087C2"/>
                </a:solidFill>
                <a:latin typeface="TT Commons Pro"/>
                <a:ea typeface="TT Commons Pro"/>
                <a:cs typeface="TT Commons Pro"/>
                <a:sym typeface="TT Commons Pro"/>
              </a:rPr>
              <a:t>The first step in the process includes noise reduction by smoothing the image. Compensate image based on flag. Basically, compensating R(Red) and B(Blue) channel. </a:t>
            </a:r>
          </a:p>
        </p:txBody>
      </p:sp>
      <p:sp>
        <p:nvSpPr>
          <p:cNvPr id="13" name="TextBox 13"/>
          <p:cNvSpPr txBox="1"/>
          <p:nvPr/>
        </p:nvSpPr>
        <p:spPr>
          <a:xfrm>
            <a:off x="2362790" y="1814530"/>
            <a:ext cx="5240525" cy="8132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1.</a:t>
            </a:r>
            <a:r>
              <a:rPr lang="en-US" sz="4731" b="1" spc="94">
                <a:solidFill>
                  <a:srgbClr val="556FC2"/>
                </a:solidFill>
                <a:latin typeface="TT Commons Pro Bold"/>
                <a:ea typeface="TT Commons Pro Bold"/>
                <a:cs typeface="TT Commons Pro Bold"/>
                <a:sym typeface="TT Commons Pro Bold"/>
              </a:rPr>
              <a:t>Noise Reduction</a:t>
            </a:r>
            <a:endParaRPr lang="en-US" sz="4731" b="1" spc="94" dirty="0">
              <a:solidFill>
                <a:srgbClr val="556FC2"/>
              </a:solidFill>
              <a:latin typeface="TT Commons Pro Bold"/>
              <a:ea typeface="TT Commons Pro Bold"/>
              <a:cs typeface="TT Commons Pro Bold"/>
              <a:sym typeface="TT Commons Pro Bold"/>
            </a:endParaRPr>
          </a:p>
        </p:txBody>
      </p:sp>
      <p:sp>
        <p:nvSpPr>
          <p:cNvPr id="14" name="TextBox 14"/>
          <p:cNvSpPr txBox="1"/>
          <p:nvPr/>
        </p:nvSpPr>
        <p:spPr>
          <a:xfrm>
            <a:off x="2362790" y="6938609"/>
            <a:ext cx="8735230" cy="2114553"/>
          </a:xfrm>
          <a:prstGeom prst="rect">
            <a:avLst/>
          </a:prstGeom>
        </p:spPr>
        <p:txBody>
          <a:bodyPr wrap="square" lIns="0" tIns="0" rIns="0" bIns="0" rtlCol="0" anchor="t">
            <a:spAutoFit/>
          </a:bodyPr>
          <a:lstStyle/>
          <a:p>
            <a:pPr algn="just">
              <a:lnSpc>
                <a:spcPts val="4170"/>
              </a:lnSpc>
            </a:pPr>
            <a:r>
              <a:rPr lang="en-US" sz="2400" spc="59" dirty="0">
                <a:solidFill>
                  <a:srgbClr val="1087C2"/>
                </a:solidFill>
                <a:latin typeface="TT Commons Pro"/>
                <a:ea typeface="TT Commons Pro"/>
                <a:cs typeface="TT Commons Pro"/>
                <a:sym typeface="TT Commons Pro"/>
              </a:rPr>
              <a:t>Following the noise reduction step, the next step is to perform color correction separately </a:t>
            </a:r>
            <a:r>
              <a:rPr lang="en-US" sz="2400" spc="59" dirty="0">
                <a:solidFill>
                  <a:schemeClr val="accent1">
                    <a:lumMod val="75000"/>
                  </a:schemeClr>
                </a:solidFill>
                <a:latin typeface="TT Commons Pro"/>
                <a:ea typeface="TT Commons Pro"/>
                <a:cs typeface="TT Commons Pro"/>
                <a:sym typeface="TT Commons Pro"/>
              </a:rPr>
              <a:t>on every color channel</a:t>
            </a:r>
            <a:r>
              <a:rPr lang="en-US" sz="2400" spc="59" dirty="0">
                <a:solidFill>
                  <a:srgbClr val="1087C2"/>
                </a:solidFill>
                <a:latin typeface="TT Commons Pro"/>
                <a:ea typeface="TT Commons Pro"/>
                <a:cs typeface="TT Commons Pro"/>
                <a:sym typeface="TT Commons Pro"/>
              </a:rPr>
              <a:t>. Apply </a:t>
            </a:r>
            <a:r>
              <a:rPr lang="en-US" sz="2400" spc="59" dirty="0">
                <a:solidFill>
                  <a:schemeClr val="accent1">
                    <a:lumMod val="75000"/>
                  </a:schemeClr>
                </a:solidFill>
                <a:latin typeface="TT Commons Pro"/>
                <a:ea typeface="TT Commons Pro"/>
                <a:cs typeface="TT Commons Pro"/>
                <a:sym typeface="TT Commons Pro"/>
              </a:rPr>
              <a:t>Gray World Algorithm </a:t>
            </a:r>
            <a:r>
              <a:rPr lang="en-US" sz="2400" spc="59" dirty="0">
                <a:solidFill>
                  <a:srgbClr val="1087C2"/>
                </a:solidFill>
                <a:latin typeface="TT Commons Pro"/>
                <a:ea typeface="TT Commons Pro"/>
                <a:cs typeface="TT Commons Pro"/>
                <a:sym typeface="TT Commons Pro"/>
              </a:rPr>
              <a:t>to complete color correction (White balancing using Gray World Algorithm).</a:t>
            </a:r>
          </a:p>
        </p:txBody>
      </p:sp>
      <p:sp>
        <p:nvSpPr>
          <p:cNvPr id="15" name="TextBox 15"/>
          <p:cNvSpPr txBox="1"/>
          <p:nvPr/>
        </p:nvSpPr>
        <p:spPr>
          <a:xfrm>
            <a:off x="2313770" y="5830611"/>
            <a:ext cx="5611609" cy="7804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2.Color Correction</a:t>
            </a:r>
          </a:p>
        </p:txBody>
      </p:sp>
      <p:sp>
        <p:nvSpPr>
          <p:cNvPr id="16" name="TextBox 5">
            <a:extLst>
              <a:ext uri="{FF2B5EF4-FFF2-40B4-BE49-F238E27FC236}">
                <a16:creationId xmlns:a16="http://schemas.microsoft.com/office/drawing/2014/main" id="{9CC23915-17B2-8334-6DF9-62AC305FB505}"/>
              </a:ext>
            </a:extLst>
          </p:cNvPr>
          <p:cNvSpPr txBox="1"/>
          <p:nvPr/>
        </p:nvSpPr>
        <p:spPr>
          <a:xfrm>
            <a:off x="5486400" y="124118"/>
            <a:ext cx="6494019" cy="770211"/>
          </a:xfrm>
          <a:prstGeom prst="rect">
            <a:avLst/>
          </a:prstGeom>
        </p:spPr>
        <p:txBody>
          <a:bodyPr wrap="square" lIns="0" tIns="0" rIns="0" bIns="0" rtlCol="0" anchor="t">
            <a:spAutoFit/>
          </a:bodyPr>
          <a:lstStyle/>
          <a:p>
            <a:pPr algn="ctr">
              <a:lnSpc>
                <a:spcPts val="6598"/>
              </a:lnSpc>
            </a:pPr>
            <a:r>
              <a:rPr lang="en-US" sz="4400" b="1" dirty="0">
                <a:solidFill>
                  <a:schemeClr val="bg1"/>
                </a:solidFill>
                <a:latin typeface="TT Commons Pro Bold"/>
                <a:ea typeface="TT Commons Pro Bold"/>
                <a:cs typeface="TT Commons Pro Bold"/>
                <a:sym typeface="TT Commons Pro Bold"/>
              </a:rPr>
              <a:t>Operations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a:extLst>
            <a:ext uri="{FF2B5EF4-FFF2-40B4-BE49-F238E27FC236}">
              <a16:creationId xmlns:a16="http://schemas.microsoft.com/office/drawing/2014/main" id="{EC133FF2-B0B8-8914-957C-C84AD9F7EE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941EA76-48C9-3CD9-7142-47AFF2997DA3}"/>
              </a:ext>
            </a:extLst>
          </p:cNvPr>
          <p:cNvSpPr txBox="1"/>
          <p:nvPr/>
        </p:nvSpPr>
        <p:spPr>
          <a:xfrm>
            <a:off x="5129407" y="6641795"/>
            <a:ext cx="2978535" cy="429895"/>
          </a:xfrm>
          <a:prstGeom prst="rect">
            <a:avLst/>
          </a:prstGeom>
        </p:spPr>
        <p:txBody>
          <a:bodyPr lIns="0" tIns="0" rIns="0" bIns="0" rtlCol="0" anchor="t">
            <a:spAutoFit/>
          </a:bodyPr>
          <a:lstStyle/>
          <a:p>
            <a:pPr algn="l">
              <a:lnSpc>
                <a:spcPts val="3078"/>
              </a:lnSpc>
            </a:pPr>
            <a:r>
              <a:rPr lang="en-US" sz="2199" b="1" spc="43">
                <a:solidFill>
                  <a:srgbClr val="556FC2"/>
                </a:solidFill>
                <a:latin typeface="TT Commons Pro Bold"/>
                <a:ea typeface="TT Commons Pro Bold"/>
                <a:cs typeface="TT Commons Pro Bold"/>
                <a:sym typeface="TT Commons Pro Bold"/>
              </a:rPr>
              <a:t>Stopwatch</a:t>
            </a:r>
          </a:p>
        </p:txBody>
      </p:sp>
      <p:sp>
        <p:nvSpPr>
          <p:cNvPr id="3" name="TextBox 3">
            <a:extLst>
              <a:ext uri="{FF2B5EF4-FFF2-40B4-BE49-F238E27FC236}">
                <a16:creationId xmlns:a16="http://schemas.microsoft.com/office/drawing/2014/main" id="{B91B5C91-8D27-25D1-BF0F-4BC23CB0216E}"/>
              </a:ext>
            </a:extLst>
          </p:cNvPr>
          <p:cNvSpPr txBox="1"/>
          <p:nvPr/>
        </p:nvSpPr>
        <p:spPr>
          <a:xfrm>
            <a:off x="5129407" y="7157415"/>
            <a:ext cx="4050408" cy="323850"/>
          </a:xfrm>
          <a:prstGeom prst="rect">
            <a:avLst/>
          </a:prstGeom>
        </p:spPr>
        <p:txBody>
          <a:bodyPr lIns="0" tIns="0" rIns="0" bIns="0" rtlCol="0" anchor="t">
            <a:spAutoFit/>
          </a:bodyPr>
          <a:lstStyle/>
          <a:p>
            <a:pPr algn="l">
              <a:lnSpc>
                <a:spcPts val="2400"/>
              </a:lnSpc>
            </a:pPr>
            <a:r>
              <a:rPr lang="en-US" sz="2000" spc="40">
                <a:solidFill>
                  <a:srgbClr val="556FC2"/>
                </a:solidFill>
                <a:latin typeface="TT Commons Pro"/>
                <a:ea typeface="TT Commons Pro"/>
                <a:cs typeface="TT Commons Pro"/>
                <a:sym typeface="TT Commons Pro"/>
              </a:rPr>
              <a:t>(Bachelor of Science)</a:t>
            </a:r>
          </a:p>
        </p:txBody>
      </p:sp>
      <p:sp>
        <p:nvSpPr>
          <p:cNvPr id="4" name="Freeform 4">
            <a:extLst>
              <a:ext uri="{FF2B5EF4-FFF2-40B4-BE49-F238E27FC236}">
                <a16:creationId xmlns:a16="http://schemas.microsoft.com/office/drawing/2014/main" id="{16E02BA8-A967-F80F-2BDB-4C7A1B23DD4F}"/>
              </a:ext>
            </a:extLst>
          </p:cNvPr>
          <p:cNvSpPr/>
          <p:nvPr/>
        </p:nvSpPr>
        <p:spPr>
          <a:xfrm>
            <a:off x="11679075" y="81355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5" name="Group 5">
            <a:extLst>
              <a:ext uri="{FF2B5EF4-FFF2-40B4-BE49-F238E27FC236}">
                <a16:creationId xmlns:a16="http://schemas.microsoft.com/office/drawing/2014/main" id="{FD38C9DF-6547-C4CA-209E-A48E352DB98E}"/>
              </a:ext>
            </a:extLst>
          </p:cNvPr>
          <p:cNvGrpSpPr/>
          <p:nvPr/>
        </p:nvGrpSpPr>
        <p:grpSpPr>
          <a:xfrm>
            <a:off x="12383726" y="1355075"/>
            <a:ext cx="3480656" cy="3369665"/>
            <a:chOff x="0" y="0"/>
            <a:chExt cx="4514273" cy="4665921"/>
          </a:xfrm>
        </p:grpSpPr>
        <p:sp>
          <p:nvSpPr>
            <p:cNvPr id="6" name="Freeform 6">
              <a:extLst>
                <a:ext uri="{FF2B5EF4-FFF2-40B4-BE49-F238E27FC236}">
                  <a16:creationId xmlns:a16="http://schemas.microsoft.com/office/drawing/2014/main" id="{6576B0F9-C1EB-ABFC-431A-B35FD0EB5B26}"/>
                </a:ext>
              </a:extLst>
            </p:cNvPr>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4"/>
              <a:stretch>
                <a:fillRect l="-25714" r="-58855"/>
              </a:stretch>
            </a:blipFill>
          </p:spPr>
        </p:sp>
      </p:grpSp>
      <p:sp>
        <p:nvSpPr>
          <p:cNvPr id="7" name="Freeform 7">
            <a:extLst>
              <a:ext uri="{FF2B5EF4-FFF2-40B4-BE49-F238E27FC236}">
                <a16:creationId xmlns:a16="http://schemas.microsoft.com/office/drawing/2014/main" id="{4611E93A-B70A-B964-67F7-2C700F0197F3}"/>
              </a:ext>
            </a:extLst>
          </p:cNvPr>
          <p:cNvSpPr/>
          <p:nvPr/>
        </p:nvSpPr>
        <p:spPr>
          <a:xfrm>
            <a:off x="1718966" y="756206"/>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a:extLst>
              <a:ext uri="{FF2B5EF4-FFF2-40B4-BE49-F238E27FC236}">
                <a16:creationId xmlns:a16="http://schemas.microsoft.com/office/drawing/2014/main" id="{FC8F6D2B-ED04-5ACD-9F80-3A624AEF252F}"/>
              </a:ext>
            </a:extLst>
          </p:cNvPr>
          <p:cNvSpPr/>
          <p:nvPr/>
        </p:nvSpPr>
        <p:spPr>
          <a:xfrm>
            <a:off x="11679075" y="534707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9" name="Group 9">
            <a:extLst>
              <a:ext uri="{FF2B5EF4-FFF2-40B4-BE49-F238E27FC236}">
                <a16:creationId xmlns:a16="http://schemas.microsoft.com/office/drawing/2014/main" id="{5C08E14A-C5F9-8C06-A044-50535DAF6363}"/>
              </a:ext>
            </a:extLst>
          </p:cNvPr>
          <p:cNvGrpSpPr/>
          <p:nvPr/>
        </p:nvGrpSpPr>
        <p:grpSpPr>
          <a:xfrm>
            <a:off x="12431201" y="5851460"/>
            <a:ext cx="3385705" cy="3499441"/>
            <a:chOff x="0" y="0"/>
            <a:chExt cx="4514273" cy="4665921"/>
          </a:xfrm>
        </p:grpSpPr>
        <p:sp>
          <p:nvSpPr>
            <p:cNvPr id="10" name="Freeform 10">
              <a:extLst>
                <a:ext uri="{FF2B5EF4-FFF2-40B4-BE49-F238E27FC236}">
                  <a16:creationId xmlns:a16="http://schemas.microsoft.com/office/drawing/2014/main" id="{CA833AFF-FB17-E5AB-BDF9-836CE0372BAF}"/>
                </a:ext>
              </a:extLst>
            </p:cNvPr>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7"/>
              <a:stretch>
                <a:fillRect l="-27133" r="-27133"/>
              </a:stretch>
            </a:blipFill>
          </p:spPr>
        </p:sp>
      </p:grpSp>
      <p:sp>
        <p:nvSpPr>
          <p:cNvPr id="11" name="Freeform 11">
            <a:extLst>
              <a:ext uri="{FF2B5EF4-FFF2-40B4-BE49-F238E27FC236}">
                <a16:creationId xmlns:a16="http://schemas.microsoft.com/office/drawing/2014/main" id="{4BB67898-3078-B747-389D-CD3E8F2416EE}"/>
              </a:ext>
            </a:extLst>
          </p:cNvPr>
          <p:cNvSpPr/>
          <p:nvPr/>
        </p:nvSpPr>
        <p:spPr>
          <a:xfrm>
            <a:off x="1718966" y="5289726"/>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a:extLst>
              <a:ext uri="{FF2B5EF4-FFF2-40B4-BE49-F238E27FC236}">
                <a16:creationId xmlns:a16="http://schemas.microsoft.com/office/drawing/2014/main" id="{6FD317F0-5B98-7A87-5738-0BCA71836E61}"/>
              </a:ext>
            </a:extLst>
          </p:cNvPr>
          <p:cNvSpPr txBox="1"/>
          <p:nvPr/>
        </p:nvSpPr>
        <p:spPr>
          <a:xfrm>
            <a:off x="2376194" y="2668256"/>
            <a:ext cx="8331398" cy="1567352"/>
          </a:xfrm>
          <a:prstGeom prst="rect">
            <a:avLst/>
          </a:prstGeom>
        </p:spPr>
        <p:txBody>
          <a:bodyPr wrap="square" lIns="0" tIns="0" rIns="0" bIns="0" rtlCol="0" anchor="t">
            <a:spAutoFit/>
          </a:bodyPr>
          <a:lstStyle/>
          <a:p>
            <a:pPr algn="just">
              <a:lnSpc>
                <a:spcPts val="4170"/>
              </a:lnSpc>
            </a:pPr>
            <a:r>
              <a:rPr lang="en-US" sz="2600" spc="59" dirty="0">
                <a:solidFill>
                  <a:srgbClr val="1087C2"/>
                </a:solidFill>
                <a:latin typeface="TT Commons Pro"/>
                <a:ea typeface="TT Commons Pro"/>
                <a:cs typeface="TT Commons Pro"/>
                <a:sym typeface="TT Commons Pro"/>
              </a:rPr>
              <a:t>The next step is to perform contrast enhancement in order to improve the visibility of objects in the image using global histogram equalization. </a:t>
            </a:r>
          </a:p>
        </p:txBody>
      </p:sp>
      <p:sp>
        <p:nvSpPr>
          <p:cNvPr id="13" name="TextBox 13">
            <a:extLst>
              <a:ext uri="{FF2B5EF4-FFF2-40B4-BE49-F238E27FC236}">
                <a16:creationId xmlns:a16="http://schemas.microsoft.com/office/drawing/2014/main" id="{F8A06D91-7B7B-DD3F-913C-4F4106DA0903}"/>
              </a:ext>
            </a:extLst>
          </p:cNvPr>
          <p:cNvSpPr txBox="1"/>
          <p:nvPr/>
        </p:nvSpPr>
        <p:spPr>
          <a:xfrm>
            <a:off x="2305992" y="1506575"/>
            <a:ext cx="7314610" cy="780406"/>
          </a:xfrm>
          <a:prstGeom prst="rect">
            <a:avLst/>
          </a:prstGeom>
        </p:spPr>
        <p:txBody>
          <a:bodyPr wrap="square"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3. Contrast Enhancement</a:t>
            </a:r>
          </a:p>
        </p:txBody>
      </p:sp>
      <p:sp>
        <p:nvSpPr>
          <p:cNvPr id="14" name="TextBox 14">
            <a:extLst>
              <a:ext uri="{FF2B5EF4-FFF2-40B4-BE49-F238E27FC236}">
                <a16:creationId xmlns:a16="http://schemas.microsoft.com/office/drawing/2014/main" id="{A36DDFB3-16F4-A86E-005D-EABD224C458D}"/>
              </a:ext>
            </a:extLst>
          </p:cNvPr>
          <p:cNvSpPr txBox="1"/>
          <p:nvPr/>
        </p:nvSpPr>
        <p:spPr>
          <a:xfrm>
            <a:off x="2305992" y="7240811"/>
            <a:ext cx="8613229" cy="1028743"/>
          </a:xfrm>
          <a:prstGeom prst="rect">
            <a:avLst/>
          </a:prstGeom>
        </p:spPr>
        <p:txBody>
          <a:bodyPr wrap="square" lIns="0" tIns="0" rIns="0" bIns="0" rtlCol="0" anchor="t">
            <a:spAutoFit/>
          </a:bodyPr>
          <a:lstStyle/>
          <a:p>
            <a:pPr algn="just">
              <a:lnSpc>
                <a:spcPts val="4170"/>
              </a:lnSpc>
            </a:pPr>
            <a:r>
              <a:rPr lang="en-US" sz="2800" spc="59" dirty="0">
                <a:solidFill>
                  <a:srgbClr val="1087C2"/>
                </a:solidFill>
                <a:latin typeface="TT Commons Pro"/>
                <a:ea typeface="TT Commons Pro"/>
                <a:cs typeface="TT Commons Pro"/>
                <a:sym typeface="TT Commons Pro"/>
              </a:rPr>
              <a:t>The next step is to perform unsharp masking to sharpen the color corrected image.</a:t>
            </a:r>
          </a:p>
        </p:txBody>
      </p:sp>
      <p:sp>
        <p:nvSpPr>
          <p:cNvPr id="15" name="TextBox 15">
            <a:extLst>
              <a:ext uri="{FF2B5EF4-FFF2-40B4-BE49-F238E27FC236}">
                <a16:creationId xmlns:a16="http://schemas.microsoft.com/office/drawing/2014/main" id="{2D7577A1-7EF6-52DB-F402-FEDC24056DE1}"/>
              </a:ext>
            </a:extLst>
          </p:cNvPr>
          <p:cNvSpPr txBox="1"/>
          <p:nvPr/>
        </p:nvSpPr>
        <p:spPr>
          <a:xfrm>
            <a:off x="2313770" y="6019075"/>
            <a:ext cx="6830230" cy="780406"/>
          </a:xfrm>
          <a:prstGeom prst="rect">
            <a:avLst/>
          </a:prstGeom>
        </p:spPr>
        <p:txBody>
          <a:bodyPr wrap="square"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4.Sharpening Image</a:t>
            </a:r>
          </a:p>
        </p:txBody>
      </p:sp>
    </p:spTree>
    <p:extLst>
      <p:ext uri="{BB962C8B-B14F-4D97-AF65-F5344CB8AC3E}">
        <p14:creationId xmlns:p14="http://schemas.microsoft.com/office/powerpoint/2010/main" val="1565700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a:extLst>
            <a:ext uri="{FF2B5EF4-FFF2-40B4-BE49-F238E27FC236}">
              <a16:creationId xmlns:a16="http://schemas.microsoft.com/office/drawing/2014/main" id="{0B1DCA6F-815A-0ED2-BDA5-81211CF50C5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6FD5B9D-68DB-0D27-DE2C-6C7C3D0DC82D}"/>
              </a:ext>
            </a:extLst>
          </p:cNvPr>
          <p:cNvGrpSpPr/>
          <p:nvPr/>
        </p:nvGrpSpPr>
        <p:grpSpPr>
          <a:xfrm>
            <a:off x="1841658" y="1505229"/>
            <a:ext cx="10062044" cy="7276543"/>
            <a:chOff x="0" y="0"/>
            <a:chExt cx="2650086" cy="1916456"/>
          </a:xfrm>
        </p:grpSpPr>
        <p:sp>
          <p:nvSpPr>
            <p:cNvPr id="3" name="Freeform 3">
              <a:extLst>
                <a:ext uri="{FF2B5EF4-FFF2-40B4-BE49-F238E27FC236}">
                  <a16:creationId xmlns:a16="http://schemas.microsoft.com/office/drawing/2014/main" id="{7A4AE7CA-A781-628C-55D6-D9BE3F83C268}"/>
                </a:ext>
              </a:extLst>
            </p:cNvPr>
            <p:cNvSpPr/>
            <p:nvPr/>
          </p:nvSpPr>
          <p:spPr>
            <a:xfrm>
              <a:off x="0" y="0"/>
              <a:ext cx="2650086" cy="1916456"/>
            </a:xfrm>
            <a:custGeom>
              <a:avLst/>
              <a:gdLst/>
              <a:ahLst/>
              <a:cxnLst/>
              <a:rect l="l" t="t" r="r" b="b"/>
              <a:pathLst>
                <a:path w="2650086" h="1916456">
                  <a:moveTo>
                    <a:pt x="18466" y="0"/>
                  </a:moveTo>
                  <a:lnTo>
                    <a:pt x="2631620" y="0"/>
                  </a:lnTo>
                  <a:cubicBezTo>
                    <a:pt x="2641818" y="0"/>
                    <a:pt x="2650086" y="8268"/>
                    <a:pt x="2650086" y="18466"/>
                  </a:cubicBezTo>
                  <a:lnTo>
                    <a:pt x="2650086" y="1897990"/>
                  </a:lnTo>
                  <a:cubicBezTo>
                    <a:pt x="2650086" y="1908188"/>
                    <a:pt x="2641818" y="1916456"/>
                    <a:pt x="2631620" y="1916456"/>
                  </a:cubicBezTo>
                  <a:lnTo>
                    <a:pt x="18466" y="1916456"/>
                  </a:lnTo>
                  <a:cubicBezTo>
                    <a:pt x="8268" y="1916456"/>
                    <a:pt x="0" y="1908188"/>
                    <a:pt x="0" y="1897990"/>
                  </a:cubicBezTo>
                  <a:lnTo>
                    <a:pt x="0" y="18466"/>
                  </a:lnTo>
                  <a:cubicBezTo>
                    <a:pt x="0" y="8268"/>
                    <a:pt x="8268" y="0"/>
                    <a:pt x="18466" y="0"/>
                  </a:cubicBezTo>
                  <a:close/>
                </a:path>
              </a:pathLst>
            </a:custGeom>
            <a:solidFill>
              <a:srgbClr val="FFFFFF"/>
            </a:solidFill>
          </p:spPr>
        </p:sp>
        <p:sp>
          <p:nvSpPr>
            <p:cNvPr id="4" name="TextBox 4">
              <a:extLst>
                <a:ext uri="{FF2B5EF4-FFF2-40B4-BE49-F238E27FC236}">
                  <a16:creationId xmlns:a16="http://schemas.microsoft.com/office/drawing/2014/main" id="{F877042A-F7EC-CFDD-5E76-223B8F98B72B}"/>
                </a:ext>
              </a:extLst>
            </p:cNvPr>
            <p:cNvSpPr txBox="1"/>
            <p:nvPr/>
          </p:nvSpPr>
          <p:spPr>
            <a:xfrm>
              <a:off x="0" y="-9525"/>
              <a:ext cx="2650086" cy="1925981"/>
            </a:xfrm>
            <a:prstGeom prst="rect">
              <a:avLst/>
            </a:prstGeom>
          </p:spPr>
          <p:txBody>
            <a:bodyPr lIns="50800" tIns="50800" rIns="50800" bIns="50800" rtlCol="0" anchor="ctr"/>
            <a:lstStyle/>
            <a:p>
              <a:pPr algn="ctr">
                <a:lnSpc>
                  <a:spcPts val="2811"/>
                </a:lnSpc>
              </a:pPr>
              <a:endParaRPr/>
            </a:p>
          </p:txBody>
        </p:sp>
      </p:grpSp>
      <p:grpSp>
        <p:nvGrpSpPr>
          <p:cNvPr id="5" name="Group 5">
            <a:extLst>
              <a:ext uri="{FF2B5EF4-FFF2-40B4-BE49-F238E27FC236}">
                <a16:creationId xmlns:a16="http://schemas.microsoft.com/office/drawing/2014/main" id="{566E8D73-D7FC-1BB4-25B0-F8BB76FB5470}"/>
              </a:ext>
            </a:extLst>
          </p:cNvPr>
          <p:cNvGrpSpPr/>
          <p:nvPr/>
        </p:nvGrpSpPr>
        <p:grpSpPr>
          <a:xfrm>
            <a:off x="12383440" y="1505229"/>
            <a:ext cx="4062903" cy="7276543"/>
            <a:chOff x="0" y="0"/>
            <a:chExt cx="1070065" cy="1916456"/>
          </a:xfrm>
        </p:grpSpPr>
        <p:sp>
          <p:nvSpPr>
            <p:cNvPr id="6" name="Freeform 6">
              <a:extLst>
                <a:ext uri="{FF2B5EF4-FFF2-40B4-BE49-F238E27FC236}">
                  <a16:creationId xmlns:a16="http://schemas.microsoft.com/office/drawing/2014/main" id="{C8E21BB8-F718-C052-76F3-07F71EB18C2A}"/>
                </a:ext>
              </a:extLst>
            </p:cNvPr>
            <p:cNvSpPr/>
            <p:nvPr/>
          </p:nvSpPr>
          <p:spPr>
            <a:xfrm>
              <a:off x="0" y="0"/>
              <a:ext cx="1070065" cy="1916456"/>
            </a:xfrm>
            <a:custGeom>
              <a:avLst/>
              <a:gdLst/>
              <a:ahLst/>
              <a:cxnLst/>
              <a:rect l="l" t="t" r="r" b="b"/>
              <a:pathLst>
                <a:path w="1070065" h="1916456">
                  <a:moveTo>
                    <a:pt x="45732" y="0"/>
                  </a:moveTo>
                  <a:lnTo>
                    <a:pt x="1024333" y="0"/>
                  </a:lnTo>
                  <a:cubicBezTo>
                    <a:pt x="1049590" y="0"/>
                    <a:pt x="1070065" y="20475"/>
                    <a:pt x="1070065" y="45732"/>
                  </a:cubicBezTo>
                  <a:lnTo>
                    <a:pt x="1070065" y="1870723"/>
                  </a:lnTo>
                  <a:cubicBezTo>
                    <a:pt x="1070065" y="1895981"/>
                    <a:pt x="1049590" y="1916456"/>
                    <a:pt x="1024333" y="1916456"/>
                  </a:cubicBezTo>
                  <a:lnTo>
                    <a:pt x="45732" y="1916456"/>
                  </a:lnTo>
                  <a:cubicBezTo>
                    <a:pt x="20475" y="1916456"/>
                    <a:pt x="0" y="1895981"/>
                    <a:pt x="0" y="1870723"/>
                  </a:cubicBezTo>
                  <a:lnTo>
                    <a:pt x="0" y="45732"/>
                  </a:lnTo>
                  <a:cubicBezTo>
                    <a:pt x="0" y="20475"/>
                    <a:pt x="20475" y="0"/>
                    <a:pt x="45732" y="0"/>
                  </a:cubicBezTo>
                  <a:close/>
                </a:path>
              </a:pathLst>
            </a:custGeom>
            <a:solidFill>
              <a:srgbClr val="FFFFFF"/>
            </a:solidFill>
          </p:spPr>
        </p:sp>
        <p:sp>
          <p:nvSpPr>
            <p:cNvPr id="7" name="TextBox 7">
              <a:extLst>
                <a:ext uri="{FF2B5EF4-FFF2-40B4-BE49-F238E27FC236}">
                  <a16:creationId xmlns:a16="http://schemas.microsoft.com/office/drawing/2014/main" id="{3CF0629C-4F2D-7216-D7F7-03B9B14FD49C}"/>
                </a:ext>
              </a:extLst>
            </p:cNvPr>
            <p:cNvSpPr txBox="1"/>
            <p:nvPr/>
          </p:nvSpPr>
          <p:spPr>
            <a:xfrm>
              <a:off x="0" y="-9525"/>
              <a:ext cx="1070065" cy="1925981"/>
            </a:xfrm>
            <a:prstGeom prst="rect">
              <a:avLst/>
            </a:prstGeom>
          </p:spPr>
          <p:txBody>
            <a:bodyPr lIns="50800" tIns="50800" rIns="50800" bIns="50800" rtlCol="0" anchor="ctr"/>
            <a:lstStyle/>
            <a:p>
              <a:pPr algn="ctr">
                <a:lnSpc>
                  <a:spcPts val="2811"/>
                </a:lnSpc>
              </a:pPr>
              <a:endParaRPr/>
            </a:p>
          </p:txBody>
        </p:sp>
      </p:grpSp>
      <p:grpSp>
        <p:nvGrpSpPr>
          <p:cNvPr id="8" name="Group 8">
            <a:extLst>
              <a:ext uri="{FF2B5EF4-FFF2-40B4-BE49-F238E27FC236}">
                <a16:creationId xmlns:a16="http://schemas.microsoft.com/office/drawing/2014/main" id="{6EE7A2F6-BAB8-70E8-F172-6597FD755776}"/>
              </a:ext>
            </a:extLst>
          </p:cNvPr>
          <p:cNvGrpSpPr/>
          <p:nvPr/>
        </p:nvGrpSpPr>
        <p:grpSpPr>
          <a:xfrm>
            <a:off x="12698419" y="1879557"/>
            <a:ext cx="3432944" cy="6527886"/>
            <a:chOff x="0" y="0"/>
            <a:chExt cx="544160" cy="1034742"/>
          </a:xfrm>
        </p:grpSpPr>
        <p:sp>
          <p:nvSpPr>
            <p:cNvPr id="9" name="Freeform 9">
              <a:extLst>
                <a:ext uri="{FF2B5EF4-FFF2-40B4-BE49-F238E27FC236}">
                  <a16:creationId xmlns:a16="http://schemas.microsoft.com/office/drawing/2014/main" id="{F6100D7A-B473-2137-CD21-63880EC2AE9B}"/>
                </a:ext>
              </a:extLst>
            </p:cNvPr>
            <p:cNvSpPr/>
            <p:nvPr/>
          </p:nvSpPr>
          <p:spPr>
            <a:xfrm>
              <a:off x="0" y="0"/>
              <a:ext cx="544160" cy="1034742"/>
            </a:xfrm>
            <a:custGeom>
              <a:avLst/>
              <a:gdLst/>
              <a:ahLst/>
              <a:cxnLst/>
              <a:rect l="l" t="t" r="r" b="b"/>
              <a:pathLst>
                <a:path w="544160" h="1034742">
                  <a:moveTo>
                    <a:pt x="47359" y="0"/>
                  </a:moveTo>
                  <a:lnTo>
                    <a:pt x="496801" y="0"/>
                  </a:lnTo>
                  <a:cubicBezTo>
                    <a:pt x="522956" y="0"/>
                    <a:pt x="544160" y="21203"/>
                    <a:pt x="544160" y="47359"/>
                  </a:cubicBezTo>
                  <a:lnTo>
                    <a:pt x="544160" y="987383"/>
                  </a:lnTo>
                  <a:cubicBezTo>
                    <a:pt x="544160" y="1013539"/>
                    <a:pt x="522956" y="1034742"/>
                    <a:pt x="496801" y="1034742"/>
                  </a:cubicBezTo>
                  <a:lnTo>
                    <a:pt x="47359" y="1034742"/>
                  </a:lnTo>
                  <a:cubicBezTo>
                    <a:pt x="21203" y="1034742"/>
                    <a:pt x="0" y="1013539"/>
                    <a:pt x="0" y="987383"/>
                  </a:cubicBezTo>
                  <a:lnTo>
                    <a:pt x="0" y="47359"/>
                  </a:lnTo>
                  <a:cubicBezTo>
                    <a:pt x="0" y="21203"/>
                    <a:pt x="21203" y="0"/>
                    <a:pt x="47359" y="0"/>
                  </a:cubicBezTo>
                  <a:close/>
                </a:path>
              </a:pathLst>
            </a:custGeom>
            <a:blipFill>
              <a:blip r:embed="rId2"/>
              <a:stretch>
                <a:fillRect l="-20371" r="-165379"/>
              </a:stretch>
            </a:blipFill>
          </p:spPr>
        </p:sp>
      </p:grpSp>
      <p:sp>
        <p:nvSpPr>
          <p:cNvPr id="11" name="TextBox 11">
            <a:extLst>
              <a:ext uri="{FF2B5EF4-FFF2-40B4-BE49-F238E27FC236}">
                <a16:creationId xmlns:a16="http://schemas.microsoft.com/office/drawing/2014/main" id="{D3DC8DCA-F16C-D2FC-0C8F-405633722DDD}"/>
              </a:ext>
            </a:extLst>
          </p:cNvPr>
          <p:cNvSpPr txBox="1"/>
          <p:nvPr/>
        </p:nvSpPr>
        <p:spPr>
          <a:xfrm>
            <a:off x="2536449" y="2394771"/>
            <a:ext cx="7387636" cy="7804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5.Fusion</a:t>
            </a:r>
          </a:p>
        </p:txBody>
      </p:sp>
      <p:sp>
        <p:nvSpPr>
          <p:cNvPr id="12" name="TextBox 10">
            <a:extLst>
              <a:ext uri="{FF2B5EF4-FFF2-40B4-BE49-F238E27FC236}">
                <a16:creationId xmlns:a16="http://schemas.microsoft.com/office/drawing/2014/main" id="{025F870D-0EE1-CE41-9C0E-929B31853EE2}"/>
              </a:ext>
            </a:extLst>
          </p:cNvPr>
          <p:cNvSpPr txBox="1"/>
          <p:nvPr/>
        </p:nvSpPr>
        <p:spPr>
          <a:xfrm>
            <a:off x="2519516" y="4094352"/>
            <a:ext cx="8283951" cy="3000821"/>
          </a:xfrm>
          <a:prstGeom prst="rect">
            <a:avLst/>
          </a:prstGeom>
        </p:spPr>
        <p:txBody>
          <a:bodyPr wrap="square" lIns="0" tIns="0" rIns="0" bIns="0" rtlCol="0" anchor="t">
            <a:spAutoFit/>
          </a:bodyPr>
          <a:lstStyle/>
          <a:p>
            <a:pPr marL="457200" indent="-457200" algn="l">
              <a:lnSpc>
                <a:spcPts val="3912"/>
              </a:lnSpc>
              <a:buFont typeface="Wingdings" panose="05000000000000000000" pitchFamily="2" charset="2"/>
              <a:buChar char="Ø"/>
            </a:pPr>
            <a:r>
              <a:rPr lang="en-US" sz="2600" dirty="0">
                <a:latin typeface="TT Commons Pro"/>
                <a:ea typeface="TT Commons Pro"/>
                <a:cs typeface="TT Commons Pro"/>
                <a:sym typeface="TT Commons Pro"/>
              </a:rPr>
              <a:t>Perform averaging-based fusion of sharpened image &amp; contrast enhanced image</a:t>
            </a:r>
          </a:p>
          <a:p>
            <a:pPr marL="457200" indent="-457200" algn="l">
              <a:lnSpc>
                <a:spcPts val="3912"/>
              </a:lnSpc>
              <a:buFont typeface="Wingdings" panose="05000000000000000000" pitchFamily="2" charset="2"/>
              <a:buChar char="Ø"/>
            </a:pPr>
            <a:endParaRPr lang="en-US" sz="2600" dirty="0">
              <a:latin typeface="TT Commons Pro"/>
              <a:ea typeface="TT Commons Pro"/>
              <a:cs typeface="TT Commons Pro"/>
              <a:sym typeface="TT Commons Pro"/>
            </a:endParaRPr>
          </a:p>
          <a:p>
            <a:pPr marL="457200" indent="-457200" algn="l">
              <a:lnSpc>
                <a:spcPts val="3912"/>
              </a:lnSpc>
              <a:buFont typeface="Wingdings" panose="05000000000000000000" pitchFamily="2" charset="2"/>
              <a:buChar char="Ø"/>
            </a:pPr>
            <a:r>
              <a:rPr lang="en-US" sz="2600" dirty="0">
                <a:latin typeface="TT Commons Pro"/>
                <a:ea typeface="TT Commons Pro"/>
                <a:cs typeface="TT Commons Pro"/>
                <a:sym typeface="TT Commons Pro"/>
              </a:rPr>
              <a:t>Perform PCA-based fusion of sharpened image &amp; contrast enhanced image.</a:t>
            </a:r>
          </a:p>
          <a:p>
            <a:pPr marL="457200" indent="-457200" algn="l">
              <a:lnSpc>
                <a:spcPts val="3912"/>
              </a:lnSpc>
              <a:buFont typeface="Wingdings" panose="05000000000000000000" pitchFamily="2" charset="2"/>
              <a:buChar char="Ø"/>
            </a:pPr>
            <a:endParaRPr lang="en-US" sz="2600" dirty="0">
              <a:latin typeface="TT Commons Pro"/>
              <a:ea typeface="TT Commons Pro"/>
              <a:cs typeface="TT Commons Pro"/>
              <a:sym typeface="TT Commons Pro"/>
            </a:endParaRPr>
          </a:p>
        </p:txBody>
      </p:sp>
    </p:spTree>
    <p:extLst>
      <p:ext uri="{BB962C8B-B14F-4D97-AF65-F5344CB8AC3E}">
        <p14:creationId xmlns:p14="http://schemas.microsoft.com/office/powerpoint/2010/main" val="3509384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808</Words>
  <Application>Microsoft Office PowerPoint</Application>
  <PresentationFormat>Custom</PresentationFormat>
  <Paragraphs>99</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TT Commons Pro Bold Italics</vt:lpstr>
      <vt:lpstr>Arial</vt:lpstr>
      <vt:lpstr>Calibri</vt:lpstr>
      <vt:lpstr>Public Sans</vt:lpstr>
      <vt:lpstr>Open Sans</vt:lpstr>
      <vt:lpstr>TT Commons Pro</vt:lpstr>
      <vt:lpstr>Wingdings</vt:lpstr>
      <vt:lpstr>TT Commons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Image Enhancement.pptx</dc:title>
  <dc:creator>Rifah Sajida</dc:creator>
  <cp:lastModifiedBy>Rifah Sajida</cp:lastModifiedBy>
  <cp:revision>28</cp:revision>
  <dcterms:created xsi:type="dcterms:W3CDTF">2006-08-16T00:00:00Z</dcterms:created>
  <dcterms:modified xsi:type="dcterms:W3CDTF">2024-11-13T18:00:03Z</dcterms:modified>
  <dc:identifier>DAGVfc3F994</dc:identifier>
</cp:coreProperties>
</file>